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
  </p:notesMasterIdLst>
  <p:sldIdLst>
    <p:sldId id="257" r:id="rId2"/>
    <p:sldId id="256" r:id="rId3"/>
    <p:sldId id="258" r:id="rId4"/>
    <p:sldId id="259" r:id="rId5"/>
    <p:sldId id="260" r:id="rId6"/>
    <p:sldId id="261" r:id="rId7"/>
    <p:sldId id="262" r:id="rId8"/>
    <p:sldId id="263" r:id="rId9"/>
    <p:sldId id="264" r:id="rId10"/>
    <p:sldId id="265" r:id="rId11"/>
    <p:sldId id="266" r:id="rId12"/>
    <p:sldId id="267" r:id="rId13"/>
    <p:sldId id="268" r:id="rId14"/>
    <p:sldId id="269" r:id="rId15"/>
  </p:sldIdLst>
  <p:sldSz cx="12192000" cy="6858000"/>
  <p:notesSz cx="6858000" cy="9144000"/>
  <p:defaultTextStyle>
    <a:defPPr>
      <a:defRPr lang="hu-H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3D6DD969-BF3D-4DB1-7E61-BD1880878B68}" name="O365 felhasználó" initials="Of" userId="S::65c9a36a-7874-4827-992a-9e31ef3d5da3@m365.edu.hu::a6f6e99b-f032-4732-84c3-e155d6d2f200"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85290" autoAdjust="0"/>
  </p:normalViewPr>
  <p:slideViewPr>
    <p:cSldViewPr snapToGrid="0">
      <p:cViewPr varScale="1">
        <p:scale>
          <a:sx n="71" d="100"/>
          <a:sy n="71" d="100"/>
        </p:scale>
        <p:origin x="1138"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21" Type="http://schemas.microsoft.com/office/2018/10/relationships/authors" Targe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Élőfej hely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hu-HU"/>
          </a:p>
        </p:txBody>
      </p:sp>
      <p:sp>
        <p:nvSpPr>
          <p:cNvPr id="3" name="Dátum hely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69C3002-020D-4D20-9E1B-6598D1500761}" type="datetimeFigureOut">
              <a:rPr lang="hu-HU" smtClean="0"/>
              <a:t>2025. 09. 21.</a:t>
            </a:fld>
            <a:endParaRPr lang="hu-HU"/>
          </a:p>
        </p:txBody>
      </p:sp>
      <p:sp>
        <p:nvSpPr>
          <p:cNvPr id="4" name="Diakép hely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hu-HU"/>
          </a:p>
        </p:txBody>
      </p:sp>
      <p:sp>
        <p:nvSpPr>
          <p:cNvPr id="5" name="Jegyzetek hely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6" name="Élőláb hely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hu-HU"/>
          </a:p>
        </p:txBody>
      </p:sp>
      <p:sp>
        <p:nvSpPr>
          <p:cNvPr id="7" name="Dia számának hely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7226E0B-2BD9-4B3D-8CB6-39B86F63EF30}" type="slidenum">
              <a:rPr lang="hu-HU" smtClean="0"/>
              <a:t>‹#›</a:t>
            </a:fld>
            <a:endParaRPr lang="hu-HU"/>
          </a:p>
        </p:txBody>
      </p:sp>
    </p:spTree>
    <p:extLst>
      <p:ext uri="{BB962C8B-B14F-4D97-AF65-F5344CB8AC3E}">
        <p14:creationId xmlns:p14="http://schemas.microsoft.com/office/powerpoint/2010/main" val="19095151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nb-NO" sz="1200" kern="1200" dirty="0">
                <a:solidFill>
                  <a:schemeClr val="tx1"/>
                </a:solidFill>
                <a:effectLst/>
                <a:latin typeface="+mn-lt"/>
                <a:ea typeface="+mn-ea"/>
                <a:cs typeface="+mn-cs"/>
              </a:rPr>
              <a:t>app/Http/Controllers/</a:t>
            </a:r>
            <a:r>
              <a:rPr lang="nb-NO" sz="1200" kern="1200" dirty="0" err="1">
                <a:solidFill>
                  <a:schemeClr val="tx1"/>
                </a:solidFill>
                <a:effectLst/>
                <a:latin typeface="+mn-lt"/>
                <a:ea typeface="+mn-ea"/>
                <a:cs typeface="+mn-cs"/>
              </a:rPr>
              <a:t>Admin</a:t>
            </a:r>
            <a:r>
              <a:rPr lang="nb-NO" sz="1200" kern="1200" dirty="0">
                <a:solidFill>
                  <a:schemeClr val="tx1"/>
                </a:solidFill>
                <a:effectLst/>
                <a:latin typeface="+mn-lt"/>
                <a:ea typeface="+mn-ea"/>
                <a:cs typeface="+mn-cs"/>
              </a:rPr>
              <a:t>/</a:t>
            </a:r>
            <a:r>
              <a:rPr lang="nb-NO" sz="1200" kern="1200" dirty="0" err="1">
                <a:solidFill>
                  <a:schemeClr val="tx1"/>
                </a:solidFill>
                <a:effectLst/>
                <a:latin typeface="+mn-lt"/>
                <a:ea typeface="+mn-ea"/>
                <a:cs typeface="+mn-cs"/>
              </a:rPr>
              <a:t>EventController.php</a:t>
            </a:r>
            <a:endParaRPr lang="hu-HU" dirty="0"/>
          </a:p>
        </p:txBody>
      </p:sp>
      <p:sp>
        <p:nvSpPr>
          <p:cNvPr id="4" name="Dia számának helye 3"/>
          <p:cNvSpPr>
            <a:spLocks noGrp="1"/>
          </p:cNvSpPr>
          <p:nvPr>
            <p:ph type="sldNum" sz="quarter" idx="5"/>
          </p:nvPr>
        </p:nvSpPr>
        <p:spPr/>
        <p:txBody>
          <a:bodyPr/>
          <a:lstStyle/>
          <a:p>
            <a:fld id="{B7226E0B-2BD9-4B3D-8CB6-39B86F63EF30}" type="slidenum">
              <a:rPr lang="hu-HU" smtClean="0"/>
              <a:t>8</a:t>
            </a:fld>
            <a:endParaRPr lang="hu-HU"/>
          </a:p>
        </p:txBody>
      </p:sp>
    </p:spTree>
    <p:extLst>
      <p:ext uri="{BB962C8B-B14F-4D97-AF65-F5344CB8AC3E}">
        <p14:creationId xmlns:p14="http://schemas.microsoft.com/office/powerpoint/2010/main" val="40649837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en-US" sz="1200" kern="1200" dirty="0">
                <a:solidFill>
                  <a:schemeClr val="tx1"/>
                </a:solidFill>
                <a:effectLst/>
                <a:latin typeface="+mn-lt"/>
                <a:ea typeface="+mn-ea"/>
                <a:cs typeface="+mn-cs"/>
              </a:rPr>
              <a:t>resources/views/admin/events/</a:t>
            </a:r>
            <a:r>
              <a:rPr lang="en-US" sz="1200" kern="1200" dirty="0" err="1">
                <a:solidFill>
                  <a:schemeClr val="tx1"/>
                </a:solidFill>
                <a:effectLst/>
                <a:latin typeface="+mn-lt"/>
                <a:ea typeface="+mn-ea"/>
                <a:cs typeface="+mn-cs"/>
              </a:rPr>
              <a:t>create.blade.php</a:t>
            </a:r>
            <a:endParaRPr lang="hu-HU" dirty="0"/>
          </a:p>
        </p:txBody>
      </p:sp>
      <p:sp>
        <p:nvSpPr>
          <p:cNvPr id="4" name="Dia számának helye 3"/>
          <p:cNvSpPr>
            <a:spLocks noGrp="1"/>
          </p:cNvSpPr>
          <p:nvPr>
            <p:ph type="sldNum" sz="quarter" idx="5"/>
          </p:nvPr>
        </p:nvSpPr>
        <p:spPr/>
        <p:txBody>
          <a:bodyPr/>
          <a:lstStyle/>
          <a:p>
            <a:fld id="{B7226E0B-2BD9-4B3D-8CB6-39B86F63EF30}" type="slidenum">
              <a:rPr lang="hu-HU" smtClean="0"/>
              <a:t>9</a:t>
            </a:fld>
            <a:endParaRPr lang="hu-HU"/>
          </a:p>
        </p:txBody>
      </p:sp>
    </p:spTree>
    <p:extLst>
      <p:ext uri="{BB962C8B-B14F-4D97-AF65-F5344CB8AC3E}">
        <p14:creationId xmlns:p14="http://schemas.microsoft.com/office/powerpoint/2010/main" val="20780869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hu-HU" sz="1200" kern="1200" dirty="0">
                <a:solidFill>
                  <a:schemeClr val="tx1"/>
                </a:solidFill>
                <a:effectLst/>
                <a:latin typeface="+mn-lt"/>
                <a:ea typeface="+mn-ea"/>
                <a:cs typeface="+mn-cs"/>
              </a:rPr>
              <a:t>app/Http/</a:t>
            </a:r>
            <a:r>
              <a:rPr lang="hu-HU" sz="1200" kern="1200" dirty="0" err="1">
                <a:solidFill>
                  <a:schemeClr val="tx1"/>
                </a:solidFill>
                <a:effectLst/>
                <a:latin typeface="+mn-lt"/>
                <a:ea typeface="+mn-ea"/>
                <a:cs typeface="+mn-cs"/>
              </a:rPr>
              <a:t>Controllers</a:t>
            </a:r>
            <a:r>
              <a:rPr lang="hu-HU" sz="1200" kern="1200" dirty="0">
                <a:solidFill>
                  <a:schemeClr val="tx1"/>
                </a:solidFill>
                <a:effectLst/>
                <a:latin typeface="+mn-lt"/>
                <a:ea typeface="+mn-ea"/>
                <a:cs typeface="+mn-cs"/>
              </a:rPr>
              <a:t>/</a:t>
            </a:r>
            <a:r>
              <a:rPr lang="hu-HU" sz="1200" kern="1200" dirty="0" err="1">
                <a:solidFill>
                  <a:schemeClr val="tx1"/>
                </a:solidFill>
                <a:effectLst/>
                <a:latin typeface="+mn-lt"/>
                <a:ea typeface="+mn-ea"/>
                <a:cs typeface="+mn-cs"/>
              </a:rPr>
              <a:t>BookingController.php</a:t>
            </a:r>
            <a:endParaRPr lang="hu-HU" dirty="0"/>
          </a:p>
        </p:txBody>
      </p:sp>
      <p:sp>
        <p:nvSpPr>
          <p:cNvPr id="4" name="Dia számának helye 3"/>
          <p:cNvSpPr>
            <a:spLocks noGrp="1"/>
          </p:cNvSpPr>
          <p:nvPr>
            <p:ph type="sldNum" sz="quarter" idx="5"/>
          </p:nvPr>
        </p:nvSpPr>
        <p:spPr/>
        <p:txBody>
          <a:bodyPr/>
          <a:lstStyle/>
          <a:p>
            <a:fld id="{B7226E0B-2BD9-4B3D-8CB6-39B86F63EF30}" type="slidenum">
              <a:rPr lang="hu-HU" smtClean="0"/>
              <a:t>10</a:t>
            </a:fld>
            <a:endParaRPr lang="hu-HU"/>
          </a:p>
        </p:txBody>
      </p:sp>
    </p:spTree>
    <p:extLst>
      <p:ext uri="{BB962C8B-B14F-4D97-AF65-F5344CB8AC3E}">
        <p14:creationId xmlns:p14="http://schemas.microsoft.com/office/powerpoint/2010/main" val="28916101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en-US" sz="1200" kern="1200" dirty="0">
                <a:solidFill>
                  <a:schemeClr val="tx1"/>
                </a:solidFill>
                <a:effectLst/>
                <a:latin typeface="+mn-lt"/>
                <a:ea typeface="+mn-ea"/>
                <a:cs typeface="+mn-cs"/>
              </a:rPr>
              <a:t>resources/views/bookings/</a:t>
            </a:r>
            <a:r>
              <a:rPr lang="en-US" sz="1200" kern="1200" dirty="0" err="1">
                <a:solidFill>
                  <a:schemeClr val="tx1"/>
                </a:solidFill>
                <a:effectLst/>
                <a:latin typeface="+mn-lt"/>
                <a:ea typeface="+mn-ea"/>
                <a:cs typeface="+mn-cs"/>
              </a:rPr>
              <a:t>create.blade.php</a:t>
            </a:r>
            <a:endParaRPr lang="hu-HU" dirty="0"/>
          </a:p>
        </p:txBody>
      </p:sp>
      <p:sp>
        <p:nvSpPr>
          <p:cNvPr id="4" name="Dia számának helye 3"/>
          <p:cNvSpPr>
            <a:spLocks noGrp="1"/>
          </p:cNvSpPr>
          <p:nvPr>
            <p:ph type="sldNum" sz="quarter" idx="5"/>
          </p:nvPr>
        </p:nvSpPr>
        <p:spPr/>
        <p:txBody>
          <a:bodyPr/>
          <a:lstStyle/>
          <a:p>
            <a:fld id="{B7226E0B-2BD9-4B3D-8CB6-39B86F63EF30}" type="slidenum">
              <a:rPr lang="hu-HU" smtClean="0"/>
              <a:t>11</a:t>
            </a:fld>
            <a:endParaRPr lang="hu-HU"/>
          </a:p>
        </p:txBody>
      </p:sp>
    </p:spTree>
    <p:extLst>
      <p:ext uri="{BB962C8B-B14F-4D97-AF65-F5344CB8AC3E}">
        <p14:creationId xmlns:p14="http://schemas.microsoft.com/office/powerpoint/2010/main" val="18517075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hu-HU" dirty="0"/>
              <a:t>A fejlesztés során az egyik legfontosabb tényező a folyamatos kapcsolattartás volt Tamással. Az állandó ötletelés és közös tervezés elengedhetetlen szerepet játszott abban, hogy a projekt gördülékenyen haladjon előre. A közös megbeszélések során nemcsak a feladatok pontosítására nyílt lehetőség, hanem arra is, hogy közösen találjunk kreatív megoldásokat a felmerülő problémákra. Ez a fajta együttműködés biztosította, hogy mindig összehangoltan dolgozzunk, és a projekt minden részlete illeszkedjen a kitűzött célokhoz. A tesztelés és a hibakeresés során különösen fontos volt az egymás támogatása. A fejlesztés ideje alatt rendszeresen ellenőriztük egymás munkáját, és ha valahol hiba vagy hiányosság merült fel, közösen oldottuk meg. Ez a kölcsönös kontroll és támogatás nagyban hozzájárult ahhoz, hogy a rendszer végül stabilan és megbízhatóan </a:t>
            </a:r>
            <a:r>
              <a:rPr lang="hu-HU" dirty="0" err="1"/>
              <a:t>működjön</a:t>
            </a:r>
            <a:r>
              <a:rPr lang="hu-HU" dirty="0"/>
              <a:t>. Természetesen a projekt a mostani állapotában is jól használható, de még számos fejlesztési lehetőség rejlik benne. Az egyik kiemelt terület a frontend továbbfejlesztése, amely sokkal jobban tükrözhetné az </a:t>
            </a:r>
            <a:r>
              <a:rPr lang="hu-HU" dirty="0" err="1"/>
              <a:t>ImPro</a:t>
            </a:r>
            <a:r>
              <a:rPr lang="hu-HU" dirty="0"/>
              <a:t> társulat világát, annak improvizatív és kreatív hangulatát. Bár a jelenlegi felület funkcionálisan jól működik, </a:t>
            </a:r>
            <a:r>
              <a:rPr lang="hu-HU" dirty="0" err="1"/>
              <a:t>esztétikailag</a:t>
            </a:r>
            <a:r>
              <a:rPr lang="hu-HU" dirty="0"/>
              <a:t> még lehetőség van arra, hogy vizuálisan is jobban kifejezze a társulat egyedi arculat</a:t>
            </a:r>
          </a:p>
        </p:txBody>
      </p:sp>
      <p:sp>
        <p:nvSpPr>
          <p:cNvPr id="4" name="Dia számának helye 3"/>
          <p:cNvSpPr>
            <a:spLocks noGrp="1"/>
          </p:cNvSpPr>
          <p:nvPr>
            <p:ph type="sldNum" sz="quarter" idx="5"/>
          </p:nvPr>
        </p:nvSpPr>
        <p:spPr/>
        <p:txBody>
          <a:bodyPr/>
          <a:lstStyle/>
          <a:p>
            <a:fld id="{B7226E0B-2BD9-4B3D-8CB6-39B86F63EF30}" type="slidenum">
              <a:rPr lang="hu-HU" smtClean="0"/>
              <a:t>12</a:t>
            </a:fld>
            <a:endParaRPr lang="hu-HU"/>
          </a:p>
        </p:txBody>
      </p:sp>
    </p:spTree>
    <p:extLst>
      <p:ext uri="{BB962C8B-B14F-4D97-AF65-F5344CB8AC3E}">
        <p14:creationId xmlns:p14="http://schemas.microsoft.com/office/powerpoint/2010/main" val="33541325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hu-HU" dirty="0"/>
              <a:t>A képgaléria további bővítése is fontos fejlesztési irány. Hasznos lenne, ha a képeket nem egy közös felületre töltenénk fel, hanem külön kategóriákba rendeznénk őket, például „fellépések”, „próbák” vagy „kulisszák mögött”. Ez átláthatóbbá tenné a galéria használatát, és még inkább élményt nyújtana a látogatóknak. A kapcsolatok oldal esetében is több bővítési lehetőség adódik. Az egyik ilyen a közösségi média felületek integrációja lenne, amely lehetővé tenné, hogy a látogatók közvetlenül érjék el a társulat friss tartalmait a Facebookon, Instagramon vagy más csatornákon. Emellett érdemes lenne a Google üzleti fiókot is integrálni az oldalba, amely megkönnyítené a helyszínek és események megosztását, és hozzájárulna a jegyfoglalás egyszerűsítéséhez is.</a:t>
            </a:r>
          </a:p>
        </p:txBody>
      </p:sp>
      <p:sp>
        <p:nvSpPr>
          <p:cNvPr id="4" name="Dia számának helye 3"/>
          <p:cNvSpPr>
            <a:spLocks noGrp="1"/>
          </p:cNvSpPr>
          <p:nvPr>
            <p:ph type="sldNum" sz="quarter" idx="5"/>
          </p:nvPr>
        </p:nvSpPr>
        <p:spPr/>
        <p:txBody>
          <a:bodyPr/>
          <a:lstStyle/>
          <a:p>
            <a:fld id="{B7226E0B-2BD9-4B3D-8CB6-39B86F63EF30}" type="slidenum">
              <a:rPr lang="hu-HU" smtClean="0"/>
              <a:t>13</a:t>
            </a:fld>
            <a:endParaRPr lang="hu-HU"/>
          </a:p>
        </p:txBody>
      </p:sp>
    </p:spTree>
    <p:extLst>
      <p:ext uri="{BB962C8B-B14F-4D97-AF65-F5344CB8AC3E}">
        <p14:creationId xmlns:p14="http://schemas.microsoft.com/office/powerpoint/2010/main" val="12123074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hu-HU" sz="1200" kern="1200" dirty="0">
                <a:solidFill>
                  <a:schemeClr val="tx1"/>
                </a:solidFill>
                <a:effectLst/>
                <a:latin typeface="+mn-lt"/>
                <a:ea typeface="+mn-ea"/>
                <a:cs typeface="+mn-cs"/>
              </a:rPr>
              <a:t>In </a:t>
            </a:r>
            <a:r>
              <a:rPr lang="hu-HU" sz="1200" kern="1200" dirty="0" err="1">
                <a:solidFill>
                  <a:schemeClr val="tx1"/>
                </a:solidFill>
                <a:effectLst/>
                <a:latin typeface="+mn-lt"/>
                <a:ea typeface="+mn-ea"/>
                <a:cs typeface="+mn-cs"/>
              </a:rPr>
              <a:t>summary</a:t>
            </a:r>
            <a:r>
              <a:rPr lang="hu-HU" sz="1200" kern="1200" dirty="0">
                <a:solidFill>
                  <a:schemeClr val="tx1"/>
                </a:solidFill>
                <a:effectLst/>
                <a:latin typeface="+mn-lt"/>
                <a:ea typeface="+mn-ea"/>
                <a:cs typeface="+mn-cs"/>
              </a:rPr>
              <a:t>, </a:t>
            </a:r>
            <a:r>
              <a:rPr lang="hu-HU" sz="1200" kern="1200" dirty="0" err="1">
                <a:solidFill>
                  <a:schemeClr val="tx1"/>
                </a:solidFill>
                <a:effectLst/>
                <a:latin typeface="+mn-lt"/>
                <a:ea typeface="+mn-ea"/>
                <a:cs typeface="+mn-cs"/>
              </a:rPr>
              <a:t>although</a:t>
            </a:r>
            <a:r>
              <a:rPr lang="hu-HU" sz="1200" kern="1200" dirty="0">
                <a:solidFill>
                  <a:schemeClr val="tx1"/>
                </a:solidFill>
                <a:effectLst/>
                <a:latin typeface="+mn-lt"/>
                <a:ea typeface="+mn-ea"/>
                <a:cs typeface="+mn-cs"/>
              </a:rPr>
              <a:t> </a:t>
            </a:r>
            <a:r>
              <a:rPr lang="hu-HU" sz="1200" kern="1200" dirty="0" err="1">
                <a:solidFill>
                  <a:schemeClr val="tx1"/>
                </a:solidFill>
                <a:effectLst/>
                <a:latin typeface="+mn-lt"/>
                <a:ea typeface="+mn-ea"/>
                <a:cs typeface="+mn-cs"/>
              </a:rPr>
              <a:t>the</a:t>
            </a:r>
            <a:r>
              <a:rPr lang="hu-HU" sz="1200" kern="1200" dirty="0">
                <a:solidFill>
                  <a:schemeClr val="tx1"/>
                </a:solidFill>
                <a:effectLst/>
                <a:latin typeface="+mn-lt"/>
                <a:ea typeface="+mn-ea"/>
                <a:cs typeface="+mn-cs"/>
              </a:rPr>
              <a:t> project in </a:t>
            </a:r>
            <a:r>
              <a:rPr lang="hu-HU" sz="1200" kern="1200" dirty="0" err="1">
                <a:solidFill>
                  <a:schemeClr val="tx1"/>
                </a:solidFill>
                <a:effectLst/>
                <a:latin typeface="+mn-lt"/>
                <a:ea typeface="+mn-ea"/>
                <a:cs typeface="+mn-cs"/>
              </a:rPr>
              <a:t>its</a:t>
            </a:r>
            <a:r>
              <a:rPr lang="hu-HU" sz="1200" kern="1200" dirty="0">
                <a:solidFill>
                  <a:schemeClr val="tx1"/>
                </a:solidFill>
                <a:effectLst/>
                <a:latin typeface="+mn-lt"/>
                <a:ea typeface="+mn-ea"/>
                <a:cs typeface="+mn-cs"/>
              </a:rPr>
              <a:t> </a:t>
            </a:r>
            <a:r>
              <a:rPr lang="hu-HU" sz="1200" kern="1200" dirty="0" err="1">
                <a:solidFill>
                  <a:schemeClr val="tx1"/>
                </a:solidFill>
                <a:effectLst/>
                <a:latin typeface="+mn-lt"/>
                <a:ea typeface="+mn-ea"/>
                <a:cs typeface="+mn-cs"/>
              </a:rPr>
              <a:t>current</a:t>
            </a:r>
            <a:r>
              <a:rPr lang="hu-HU" sz="1200" kern="1200" dirty="0">
                <a:solidFill>
                  <a:schemeClr val="tx1"/>
                </a:solidFill>
                <a:effectLst/>
                <a:latin typeface="+mn-lt"/>
                <a:ea typeface="+mn-ea"/>
                <a:cs typeface="+mn-cs"/>
              </a:rPr>
              <a:t> </a:t>
            </a:r>
            <a:r>
              <a:rPr lang="hu-HU" sz="1200" kern="1200" dirty="0" err="1">
                <a:solidFill>
                  <a:schemeClr val="tx1"/>
                </a:solidFill>
                <a:effectLst/>
                <a:latin typeface="+mn-lt"/>
                <a:ea typeface="+mn-ea"/>
                <a:cs typeface="+mn-cs"/>
              </a:rPr>
              <a:t>state</a:t>
            </a:r>
            <a:r>
              <a:rPr lang="hu-HU" sz="1200" kern="1200" dirty="0">
                <a:solidFill>
                  <a:schemeClr val="tx1"/>
                </a:solidFill>
                <a:effectLst/>
                <a:latin typeface="+mn-lt"/>
                <a:ea typeface="+mn-ea"/>
                <a:cs typeface="+mn-cs"/>
              </a:rPr>
              <a:t> </a:t>
            </a:r>
            <a:r>
              <a:rPr lang="hu-HU" sz="1200" kern="1200" dirty="0" err="1">
                <a:solidFill>
                  <a:schemeClr val="tx1"/>
                </a:solidFill>
                <a:effectLst/>
                <a:latin typeface="+mn-lt"/>
                <a:ea typeface="+mn-ea"/>
                <a:cs typeface="+mn-cs"/>
              </a:rPr>
              <a:t>already</a:t>
            </a:r>
            <a:r>
              <a:rPr lang="hu-HU" sz="1200" kern="1200" dirty="0">
                <a:solidFill>
                  <a:schemeClr val="tx1"/>
                </a:solidFill>
                <a:effectLst/>
                <a:latin typeface="+mn-lt"/>
                <a:ea typeface="+mn-ea"/>
                <a:cs typeface="+mn-cs"/>
              </a:rPr>
              <a:t> </a:t>
            </a:r>
            <a:r>
              <a:rPr lang="hu-HU" sz="1200" kern="1200" dirty="0" err="1">
                <a:solidFill>
                  <a:schemeClr val="tx1"/>
                </a:solidFill>
                <a:effectLst/>
                <a:latin typeface="+mn-lt"/>
                <a:ea typeface="+mn-ea"/>
                <a:cs typeface="+mn-cs"/>
              </a:rPr>
              <a:t>functions</a:t>
            </a:r>
            <a:r>
              <a:rPr lang="hu-HU" sz="1200" kern="1200" dirty="0">
                <a:solidFill>
                  <a:schemeClr val="tx1"/>
                </a:solidFill>
                <a:effectLst/>
                <a:latin typeface="+mn-lt"/>
                <a:ea typeface="+mn-ea"/>
                <a:cs typeface="+mn-cs"/>
              </a:rPr>
              <a:t> </a:t>
            </a:r>
            <a:r>
              <a:rPr lang="hu-HU" sz="1200" kern="1200" dirty="0" err="1">
                <a:solidFill>
                  <a:schemeClr val="tx1"/>
                </a:solidFill>
                <a:effectLst/>
                <a:latin typeface="+mn-lt"/>
                <a:ea typeface="+mn-ea"/>
                <a:cs typeface="+mn-cs"/>
              </a:rPr>
              <a:t>well</a:t>
            </a:r>
            <a:r>
              <a:rPr lang="hu-HU" sz="1200" kern="1200" dirty="0">
                <a:solidFill>
                  <a:schemeClr val="tx1"/>
                </a:solidFill>
                <a:effectLst/>
                <a:latin typeface="+mn-lt"/>
                <a:ea typeface="+mn-ea"/>
                <a:cs typeface="+mn-cs"/>
              </a:rPr>
              <a:t>, </a:t>
            </a:r>
            <a:r>
              <a:rPr lang="hu-HU" sz="1200" kern="1200" dirty="0" err="1">
                <a:solidFill>
                  <a:schemeClr val="tx1"/>
                </a:solidFill>
                <a:effectLst/>
                <a:latin typeface="+mn-lt"/>
                <a:ea typeface="+mn-ea"/>
                <a:cs typeface="+mn-cs"/>
              </a:rPr>
              <a:t>there</a:t>
            </a:r>
            <a:r>
              <a:rPr lang="hu-HU" sz="1200" kern="1200" dirty="0">
                <a:solidFill>
                  <a:schemeClr val="tx1"/>
                </a:solidFill>
                <a:effectLst/>
                <a:latin typeface="+mn-lt"/>
                <a:ea typeface="+mn-ea"/>
                <a:cs typeface="+mn-cs"/>
              </a:rPr>
              <a:t> </a:t>
            </a:r>
            <a:r>
              <a:rPr lang="hu-HU" sz="1200" kern="1200" dirty="0" err="1">
                <a:solidFill>
                  <a:schemeClr val="tx1"/>
                </a:solidFill>
                <a:effectLst/>
                <a:latin typeface="+mn-lt"/>
                <a:ea typeface="+mn-ea"/>
                <a:cs typeface="+mn-cs"/>
              </a:rPr>
              <a:t>are</a:t>
            </a:r>
            <a:r>
              <a:rPr lang="hu-HU" sz="1200" kern="1200" dirty="0">
                <a:solidFill>
                  <a:schemeClr val="tx1"/>
                </a:solidFill>
                <a:effectLst/>
                <a:latin typeface="+mn-lt"/>
                <a:ea typeface="+mn-ea"/>
                <a:cs typeface="+mn-cs"/>
              </a:rPr>
              <a:t> </a:t>
            </a:r>
            <a:r>
              <a:rPr lang="hu-HU" sz="1200" kern="1200" dirty="0" err="1">
                <a:solidFill>
                  <a:schemeClr val="tx1"/>
                </a:solidFill>
                <a:effectLst/>
                <a:latin typeface="+mn-lt"/>
                <a:ea typeface="+mn-ea"/>
                <a:cs typeface="+mn-cs"/>
              </a:rPr>
              <a:t>numerous</a:t>
            </a:r>
            <a:r>
              <a:rPr lang="hu-HU" sz="1200" kern="1200" dirty="0">
                <a:solidFill>
                  <a:schemeClr val="tx1"/>
                </a:solidFill>
                <a:effectLst/>
                <a:latin typeface="+mn-lt"/>
                <a:ea typeface="+mn-ea"/>
                <a:cs typeface="+mn-cs"/>
              </a:rPr>
              <a:t> </a:t>
            </a:r>
            <a:r>
              <a:rPr lang="hu-HU" sz="1200" kern="1200" dirty="0" err="1">
                <a:solidFill>
                  <a:schemeClr val="tx1"/>
                </a:solidFill>
                <a:effectLst/>
                <a:latin typeface="+mn-lt"/>
                <a:ea typeface="+mn-ea"/>
                <a:cs typeface="+mn-cs"/>
              </a:rPr>
              <a:t>directions</a:t>
            </a:r>
            <a:r>
              <a:rPr lang="hu-HU" sz="1200" kern="1200" dirty="0">
                <a:solidFill>
                  <a:schemeClr val="tx1"/>
                </a:solidFill>
                <a:effectLst/>
                <a:latin typeface="+mn-lt"/>
                <a:ea typeface="+mn-ea"/>
                <a:cs typeface="+mn-cs"/>
              </a:rPr>
              <a:t> </a:t>
            </a:r>
            <a:r>
              <a:rPr lang="hu-HU" sz="1200" kern="1200" dirty="0" err="1">
                <a:solidFill>
                  <a:schemeClr val="tx1"/>
                </a:solidFill>
                <a:effectLst/>
                <a:latin typeface="+mn-lt"/>
                <a:ea typeface="+mn-ea"/>
                <a:cs typeface="+mn-cs"/>
              </a:rPr>
              <a:t>for</a:t>
            </a:r>
            <a:r>
              <a:rPr lang="hu-HU" sz="1200" kern="1200" dirty="0">
                <a:solidFill>
                  <a:schemeClr val="tx1"/>
                </a:solidFill>
                <a:effectLst/>
                <a:latin typeface="+mn-lt"/>
                <a:ea typeface="+mn-ea"/>
                <a:cs typeface="+mn-cs"/>
              </a:rPr>
              <a:t> </a:t>
            </a:r>
            <a:r>
              <a:rPr lang="hu-HU" sz="1200" kern="1200" dirty="0" err="1">
                <a:solidFill>
                  <a:schemeClr val="tx1"/>
                </a:solidFill>
                <a:effectLst/>
                <a:latin typeface="+mn-lt"/>
                <a:ea typeface="+mn-ea"/>
                <a:cs typeface="+mn-cs"/>
              </a:rPr>
              <a:t>future</a:t>
            </a:r>
            <a:r>
              <a:rPr lang="hu-HU" sz="1200" kern="1200" dirty="0">
                <a:solidFill>
                  <a:schemeClr val="tx1"/>
                </a:solidFill>
                <a:effectLst/>
                <a:latin typeface="+mn-lt"/>
                <a:ea typeface="+mn-ea"/>
                <a:cs typeface="+mn-cs"/>
              </a:rPr>
              <a:t> </a:t>
            </a:r>
            <a:r>
              <a:rPr lang="hu-HU" sz="1200" kern="1200" dirty="0" err="1">
                <a:solidFill>
                  <a:schemeClr val="tx1"/>
                </a:solidFill>
                <a:effectLst/>
                <a:latin typeface="+mn-lt"/>
                <a:ea typeface="+mn-ea"/>
                <a:cs typeface="+mn-cs"/>
              </a:rPr>
              <a:t>development</a:t>
            </a:r>
            <a:r>
              <a:rPr lang="hu-HU" sz="1200" kern="1200" dirty="0">
                <a:solidFill>
                  <a:schemeClr val="tx1"/>
                </a:solidFill>
                <a:effectLst/>
                <a:latin typeface="+mn-lt"/>
                <a:ea typeface="+mn-ea"/>
                <a:cs typeface="+mn-cs"/>
              </a:rPr>
              <a:t> </a:t>
            </a:r>
            <a:r>
              <a:rPr lang="hu-HU" sz="1200" kern="1200" dirty="0" err="1">
                <a:solidFill>
                  <a:schemeClr val="tx1"/>
                </a:solidFill>
                <a:effectLst/>
                <a:latin typeface="+mn-lt"/>
                <a:ea typeface="+mn-ea"/>
                <a:cs typeface="+mn-cs"/>
              </a:rPr>
              <a:t>that</a:t>
            </a:r>
            <a:r>
              <a:rPr lang="hu-HU" sz="1200" kern="1200" dirty="0">
                <a:solidFill>
                  <a:schemeClr val="tx1"/>
                </a:solidFill>
                <a:effectLst/>
                <a:latin typeface="+mn-lt"/>
                <a:ea typeface="+mn-ea"/>
                <a:cs typeface="+mn-cs"/>
              </a:rPr>
              <a:t> </a:t>
            </a:r>
            <a:r>
              <a:rPr lang="hu-HU" sz="1200" kern="1200" dirty="0" err="1">
                <a:solidFill>
                  <a:schemeClr val="tx1"/>
                </a:solidFill>
                <a:effectLst/>
                <a:latin typeface="+mn-lt"/>
                <a:ea typeface="+mn-ea"/>
                <a:cs typeface="+mn-cs"/>
              </a:rPr>
              <a:t>could</a:t>
            </a:r>
            <a:r>
              <a:rPr lang="hu-HU" sz="1200" kern="1200" dirty="0">
                <a:solidFill>
                  <a:schemeClr val="tx1"/>
                </a:solidFill>
                <a:effectLst/>
                <a:latin typeface="+mn-lt"/>
                <a:ea typeface="+mn-ea"/>
                <a:cs typeface="+mn-cs"/>
              </a:rPr>
              <a:t> </a:t>
            </a:r>
            <a:r>
              <a:rPr lang="hu-HU" sz="1200" kern="1200" dirty="0" err="1">
                <a:solidFill>
                  <a:schemeClr val="tx1"/>
                </a:solidFill>
                <a:effectLst/>
                <a:latin typeface="+mn-lt"/>
                <a:ea typeface="+mn-ea"/>
                <a:cs typeface="+mn-cs"/>
              </a:rPr>
              <a:t>further</a:t>
            </a:r>
            <a:r>
              <a:rPr lang="hu-HU" sz="1200" kern="1200" dirty="0">
                <a:solidFill>
                  <a:schemeClr val="tx1"/>
                </a:solidFill>
                <a:effectLst/>
                <a:latin typeface="+mn-lt"/>
                <a:ea typeface="+mn-ea"/>
                <a:cs typeface="+mn-cs"/>
              </a:rPr>
              <a:t> </a:t>
            </a:r>
            <a:r>
              <a:rPr lang="hu-HU" sz="1200" kern="1200" dirty="0" err="1">
                <a:solidFill>
                  <a:schemeClr val="tx1"/>
                </a:solidFill>
                <a:effectLst/>
                <a:latin typeface="+mn-lt"/>
                <a:ea typeface="+mn-ea"/>
                <a:cs typeface="+mn-cs"/>
              </a:rPr>
              <a:t>enhance</a:t>
            </a:r>
            <a:r>
              <a:rPr lang="hu-HU" sz="1200" kern="1200" dirty="0">
                <a:solidFill>
                  <a:schemeClr val="tx1"/>
                </a:solidFill>
                <a:effectLst/>
                <a:latin typeface="+mn-lt"/>
                <a:ea typeface="+mn-ea"/>
                <a:cs typeface="+mn-cs"/>
              </a:rPr>
              <a:t> </a:t>
            </a:r>
            <a:r>
              <a:rPr lang="hu-HU" sz="1200" kern="1200" dirty="0" err="1">
                <a:solidFill>
                  <a:schemeClr val="tx1"/>
                </a:solidFill>
                <a:effectLst/>
                <a:latin typeface="+mn-lt"/>
                <a:ea typeface="+mn-ea"/>
                <a:cs typeface="+mn-cs"/>
              </a:rPr>
              <a:t>the</a:t>
            </a:r>
            <a:r>
              <a:rPr lang="hu-HU" sz="1200" kern="1200" dirty="0">
                <a:solidFill>
                  <a:schemeClr val="tx1"/>
                </a:solidFill>
                <a:effectLst/>
                <a:latin typeface="+mn-lt"/>
                <a:ea typeface="+mn-ea"/>
                <a:cs typeface="+mn-cs"/>
              </a:rPr>
              <a:t> </a:t>
            </a:r>
            <a:r>
              <a:rPr lang="hu-HU" sz="1200" kern="1200" dirty="0" err="1">
                <a:solidFill>
                  <a:schemeClr val="tx1"/>
                </a:solidFill>
                <a:effectLst/>
                <a:latin typeface="+mn-lt"/>
                <a:ea typeface="+mn-ea"/>
                <a:cs typeface="+mn-cs"/>
              </a:rPr>
              <a:t>user</a:t>
            </a:r>
            <a:r>
              <a:rPr lang="hu-HU" sz="1200" kern="1200" dirty="0">
                <a:solidFill>
                  <a:schemeClr val="tx1"/>
                </a:solidFill>
                <a:effectLst/>
                <a:latin typeface="+mn-lt"/>
                <a:ea typeface="+mn-ea"/>
                <a:cs typeface="+mn-cs"/>
              </a:rPr>
              <a:t> </a:t>
            </a:r>
            <a:r>
              <a:rPr lang="hu-HU" sz="1200" kern="1200" dirty="0" err="1">
                <a:solidFill>
                  <a:schemeClr val="tx1"/>
                </a:solidFill>
                <a:effectLst/>
                <a:latin typeface="+mn-lt"/>
                <a:ea typeface="+mn-ea"/>
                <a:cs typeface="+mn-cs"/>
              </a:rPr>
              <a:t>experience</a:t>
            </a:r>
            <a:r>
              <a:rPr lang="hu-HU" sz="1200" kern="1200" dirty="0">
                <a:solidFill>
                  <a:schemeClr val="tx1"/>
                </a:solidFill>
                <a:effectLst/>
                <a:latin typeface="+mn-lt"/>
                <a:ea typeface="+mn-ea"/>
                <a:cs typeface="+mn-cs"/>
              </a:rPr>
              <a:t> and </a:t>
            </a:r>
            <a:r>
              <a:rPr lang="hu-HU" sz="1200" kern="1200" dirty="0" err="1">
                <a:solidFill>
                  <a:schemeClr val="tx1"/>
                </a:solidFill>
                <a:effectLst/>
                <a:latin typeface="+mn-lt"/>
                <a:ea typeface="+mn-ea"/>
                <a:cs typeface="+mn-cs"/>
              </a:rPr>
              <a:t>better</a:t>
            </a:r>
            <a:r>
              <a:rPr lang="hu-HU" sz="1200" kern="1200" dirty="0">
                <a:solidFill>
                  <a:schemeClr val="tx1"/>
                </a:solidFill>
                <a:effectLst/>
                <a:latin typeface="+mn-lt"/>
                <a:ea typeface="+mn-ea"/>
                <a:cs typeface="+mn-cs"/>
              </a:rPr>
              <a:t> </a:t>
            </a:r>
            <a:r>
              <a:rPr lang="hu-HU" sz="1200" kern="1200" dirty="0" err="1">
                <a:solidFill>
                  <a:schemeClr val="tx1"/>
                </a:solidFill>
                <a:effectLst/>
                <a:latin typeface="+mn-lt"/>
                <a:ea typeface="+mn-ea"/>
                <a:cs typeface="+mn-cs"/>
              </a:rPr>
              <a:t>support</a:t>
            </a:r>
            <a:r>
              <a:rPr lang="hu-HU" sz="1200" kern="1200" dirty="0">
                <a:solidFill>
                  <a:schemeClr val="tx1"/>
                </a:solidFill>
                <a:effectLst/>
                <a:latin typeface="+mn-lt"/>
                <a:ea typeface="+mn-ea"/>
                <a:cs typeface="+mn-cs"/>
              </a:rPr>
              <a:t> </a:t>
            </a:r>
            <a:r>
              <a:rPr lang="hu-HU" sz="1200" kern="1200" dirty="0" err="1">
                <a:solidFill>
                  <a:schemeClr val="tx1"/>
                </a:solidFill>
                <a:effectLst/>
                <a:latin typeface="+mn-lt"/>
                <a:ea typeface="+mn-ea"/>
                <a:cs typeface="+mn-cs"/>
              </a:rPr>
              <a:t>the</a:t>
            </a:r>
            <a:r>
              <a:rPr lang="hu-HU" sz="1200" kern="1200" dirty="0">
                <a:solidFill>
                  <a:schemeClr val="tx1"/>
                </a:solidFill>
                <a:effectLst/>
                <a:latin typeface="+mn-lt"/>
                <a:ea typeface="+mn-ea"/>
                <a:cs typeface="+mn-cs"/>
              </a:rPr>
              <a:t> </a:t>
            </a:r>
            <a:r>
              <a:rPr lang="hu-HU" sz="1200" kern="1200" dirty="0" err="1">
                <a:solidFill>
                  <a:schemeClr val="tx1"/>
                </a:solidFill>
                <a:effectLst/>
                <a:latin typeface="+mn-lt"/>
                <a:ea typeface="+mn-ea"/>
                <a:cs typeface="+mn-cs"/>
              </a:rPr>
              <a:t>ImPro</a:t>
            </a:r>
            <a:r>
              <a:rPr lang="hu-HU" sz="1200" kern="1200" dirty="0">
                <a:solidFill>
                  <a:schemeClr val="tx1"/>
                </a:solidFill>
                <a:effectLst/>
                <a:latin typeface="+mn-lt"/>
                <a:ea typeface="+mn-ea"/>
                <a:cs typeface="+mn-cs"/>
              </a:rPr>
              <a:t> </a:t>
            </a:r>
            <a:r>
              <a:rPr lang="hu-HU" sz="1200" kern="1200" dirty="0" err="1">
                <a:solidFill>
                  <a:schemeClr val="tx1"/>
                </a:solidFill>
                <a:effectLst/>
                <a:latin typeface="+mn-lt"/>
                <a:ea typeface="+mn-ea"/>
                <a:cs typeface="+mn-cs"/>
              </a:rPr>
              <a:t>troupe’s</a:t>
            </a:r>
            <a:r>
              <a:rPr lang="hu-HU" sz="1200" kern="1200" dirty="0">
                <a:solidFill>
                  <a:schemeClr val="tx1"/>
                </a:solidFill>
                <a:effectLst/>
                <a:latin typeface="+mn-lt"/>
                <a:ea typeface="+mn-ea"/>
                <a:cs typeface="+mn-cs"/>
              </a:rPr>
              <a:t> online </a:t>
            </a:r>
            <a:r>
              <a:rPr lang="hu-HU" sz="1200" kern="1200" dirty="0" err="1">
                <a:solidFill>
                  <a:schemeClr val="tx1"/>
                </a:solidFill>
                <a:effectLst/>
                <a:latin typeface="+mn-lt"/>
                <a:ea typeface="+mn-ea"/>
                <a:cs typeface="+mn-cs"/>
              </a:rPr>
              <a:t>presence</a:t>
            </a:r>
            <a:r>
              <a:rPr lang="hu-HU" sz="1200" kern="1200" dirty="0">
                <a:solidFill>
                  <a:schemeClr val="tx1"/>
                </a:solidFill>
                <a:effectLst/>
                <a:latin typeface="+mn-lt"/>
                <a:ea typeface="+mn-ea"/>
                <a:cs typeface="+mn-cs"/>
              </a:rPr>
              <a:t>.</a:t>
            </a:r>
            <a:br>
              <a:rPr lang="hu-HU" sz="1200" kern="1200" dirty="0">
                <a:solidFill>
                  <a:schemeClr val="tx1"/>
                </a:solidFill>
                <a:effectLst/>
                <a:latin typeface="+mn-lt"/>
                <a:ea typeface="+mn-ea"/>
                <a:cs typeface="+mn-cs"/>
              </a:rPr>
            </a:br>
            <a:br>
              <a:rPr lang="hu-HU" sz="1200" kern="1200" dirty="0">
                <a:solidFill>
                  <a:schemeClr val="tx1"/>
                </a:solidFill>
                <a:effectLst/>
                <a:latin typeface="+mn-lt"/>
                <a:ea typeface="+mn-ea"/>
                <a:cs typeface="+mn-cs"/>
              </a:rPr>
            </a:br>
            <a:r>
              <a:rPr lang="hu-HU" sz="1200" kern="1200" dirty="0">
                <a:solidFill>
                  <a:schemeClr val="tx1"/>
                </a:solidFill>
                <a:effectLst/>
                <a:latin typeface="+mn-lt"/>
                <a:ea typeface="+mn-ea"/>
                <a:cs typeface="+mn-cs"/>
              </a:rPr>
              <a:t>Összességében tehát bár a projekt mostani állapotában is jól működik, számos olyan fejlesztési irány áll előttünk, amely tovább növelheti a felhasználói élményt és még jobban támogathatja az </a:t>
            </a:r>
            <a:r>
              <a:rPr lang="hu-HU" sz="1200" kern="1200" dirty="0" err="1">
                <a:solidFill>
                  <a:schemeClr val="tx1"/>
                </a:solidFill>
                <a:effectLst/>
                <a:latin typeface="+mn-lt"/>
                <a:ea typeface="+mn-ea"/>
                <a:cs typeface="+mn-cs"/>
              </a:rPr>
              <a:t>ImPro</a:t>
            </a:r>
            <a:r>
              <a:rPr lang="hu-HU" sz="1200" kern="1200" dirty="0">
                <a:solidFill>
                  <a:schemeClr val="tx1"/>
                </a:solidFill>
                <a:effectLst/>
                <a:latin typeface="+mn-lt"/>
                <a:ea typeface="+mn-ea"/>
                <a:cs typeface="+mn-cs"/>
              </a:rPr>
              <a:t> társulat online jelenlétét.</a:t>
            </a:r>
          </a:p>
          <a:p>
            <a:endParaRPr lang="hu-HU" dirty="0"/>
          </a:p>
        </p:txBody>
      </p:sp>
      <p:sp>
        <p:nvSpPr>
          <p:cNvPr id="4" name="Dia számának helye 3"/>
          <p:cNvSpPr>
            <a:spLocks noGrp="1"/>
          </p:cNvSpPr>
          <p:nvPr>
            <p:ph type="sldNum" sz="quarter" idx="5"/>
          </p:nvPr>
        </p:nvSpPr>
        <p:spPr/>
        <p:txBody>
          <a:bodyPr/>
          <a:lstStyle/>
          <a:p>
            <a:fld id="{B7226E0B-2BD9-4B3D-8CB6-39B86F63EF30}" type="slidenum">
              <a:rPr lang="hu-HU" smtClean="0"/>
              <a:t>14</a:t>
            </a:fld>
            <a:endParaRPr lang="hu-HU"/>
          </a:p>
        </p:txBody>
      </p:sp>
    </p:spTree>
    <p:extLst>
      <p:ext uri="{BB962C8B-B14F-4D97-AF65-F5344CB8AC3E}">
        <p14:creationId xmlns:p14="http://schemas.microsoft.com/office/powerpoint/2010/main" val="6519157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Címdia">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1BD5C016-3E19-1D85-24D3-7131A72F0F87}"/>
              </a:ext>
            </a:extLst>
          </p:cNvPr>
          <p:cNvSpPr>
            <a:spLocks noGrp="1"/>
          </p:cNvSpPr>
          <p:nvPr>
            <p:ph type="ctrTitle"/>
          </p:nvPr>
        </p:nvSpPr>
        <p:spPr>
          <a:xfrm>
            <a:off x="1524000" y="1122363"/>
            <a:ext cx="9144000" cy="2387600"/>
          </a:xfrm>
        </p:spPr>
        <p:txBody>
          <a:bodyPr anchor="b"/>
          <a:lstStyle>
            <a:lvl1pPr algn="ctr">
              <a:defRPr sz="6000"/>
            </a:lvl1pPr>
          </a:lstStyle>
          <a:p>
            <a:r>
              <a:rPr lang="hu-HU"/>
              <a:t>Mintacím szerkesztése</a:t>
            </a:r>
          </a:p>
        </p:txBody>
      </p:sp>
      <p:sp>
        <p:nvSpPr>
          <p:cNvPr id="3" name="Alcím 2">
            <a:extLst>
              <a:ext uri="{FF2B5EF4-FFF2-40B4-BE49-F238E27FC236}">
                <a16:creationId xmlns:a16="http://schemas.microsoft.com/office/drawing/2014/main" id="{78EBD759-7EE2-4F6F-2D43-D49E3B0C52F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hu-HU"/>
              <a:t>Kattintson ide az alcím mintájának szerkesztéséhez</a:t>
            </a:r>
          </a:p>
        </p:txBody>
      </p:sp>
      <p:sp>
        <p:nvSpPr>
          <p:cNvPr id="4" name="Dátum helye 3">
            <a:extLst>
              <a:ext uri="{FF2B5EF4-FFF2-40B4-BE49-F238E27FC236}">
                <a16:creationId xmlns:a16="http://schemas.microsoft.com/office/drawing/2014/main" id="{26879E14-CECE-73B7-8E7C-B3A444C9346C}"/>
              </a:ext>
            </a:extLst>
          </p:cNvPr>
          <p:cNvSpPr>
            <a:spLocks noGrp="1"/>
          </p:cNvSpPr>
          <p:nvPr>
            <p:ph type="dt" sz="half" idx="10"/>
          </p:nvPr>
        </p:nvSpPr>
        <p:spPr/>
        <p:txBody>
          <a:bodyPr/>
          <a:lstStyle/>
          <a:p>
            <a:fld id="{03DB0EF3-AFE2-4706-8D1F-5E6A66625DE5}" type="datetimeFigureOut">
              <a:rPr lang="hu-HU" smtClean="0"/>
              <a:t>2025. 09. 21.</a:t>
            </a:fld>
            <a:endParaRPr lang="hu-HU"/>
          </a:p>
        </p:txBody>
      </p:sp>
      <p:sp>
        <p:nvSpPr>
          <p:cNvPr id="5" name="Élőláb helye 4">
            <a:extLst>
              <a:ext uri="{FF2B5EF4-FFF2-40B4-BE49-F238E27FC236}">
                <a16:creationId xmlns:a16="http://schemas.microsoft.com/office/drawing/2014/main" id="{23C6605B-E5DF-211F-E159-7225001AC710}"/>
              </a:ext>
            </a:extLst>
          </p:cNvPr>
          <p:cNvSpPr>
            <a:spLocks noGrp="1"/>
          </p:cNvSpPr>
          <p:nvPr>
            <p:ph type="ftr" sz="quarter" idx="11"/>
          </p:nvPr>
        </p:nvSpPr>
        <p:spPr/>
        <p:txBody>
          <a:bodyPr/>
          <a:lstStyle/>
          <a:p>
            <a:endParaRPr lang="hu-HU"/>
          </a:p>
        </p:txBody>
      </p:sp>
      <p:sp>
        <p:nvSpPr>
          <p:cNvPr id="6" name="Dia számának helye 5">
            <a:extLst>
              <a:ext uri="{FF2B5EF4-FFF2-40B4-BE49-F238E27FC236}">
                <a16:creationId xmlns:a16="http://schemas.microsoft.com/office/drawing/2014/main" id="{9471DE85-9409-8559-6929-D2404FF2FB14}"/>
              </a:ext>
            </a:extLst>
          </p:cNvPr>
          <p:cNvSpPr>
            <a:spLocks noGrp="1"/>
          </p:cNvSpPr>
          <p:nvPr>
            <p:ph type="sldNum" sz="quarter" idx="12"/>
          </p:nvPr>
        </p:nvSpPr>
        <p:spPr/>
        <p:txBody>
          <a:bodyPr/>
          <a:lstStyle/>
          <a:p>
            <a:fld id="{57732B9B-8BF6-4E4A-A47A-F87A12B74439}" type="slidenum">
              <a:rPr lang="hu-HU" smtClean="0"/>
              <a:t>‹#›</a:t>
            </a:fld>
            <a:endParaRPr lang="hu-HU"/>
          </a:p>
        </p:txBody>
      </p:sp>
    </p:spTree>
    <p:extLst>
      <p:ext uri="{BB962C8B-B14F-4D97-AF65-F5344CB8AC3E}">
        <p14:creationId xmlns:p14="http://schemas.microsoft.com/office/powerpoint/2010/main" val="25999333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Cím és függőleges szöveg">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80EE6EC1-F07F-C14E-BE51-6432782ECB8E}"/>
              </a:ext>
            </a:extLst>
          </p:cNvPr>
          <p:cNvSpPr>
            <a:spLocks noGrp="1"/>
          </p:cNvSpPr>
          <p:nvPr>
            <p:ph type="title"/>
          </p:nvPr>
        </p:nvSpPr>
        <p:spPr/>
        <p:txBody>
          <a:bodyPr/>
          <a:lstStyle/>
          <a:p>
            <a:r>
              <a:rPr lang="hu-HU"/>
              <a:t>Mintacím szerkesztése</a:t>
            </a:r>
          </a:p>
        </p:txBody>
      </p:sp>
      <p:sp>
        <p:nvSpPr>
          <p:cNvPr id="3" name="Függőleges szöveg helye 2">
            <a:extLst>
              <a:ext uri="{FF2B5EF4-FFF2-40B4-BE49-F238E27FC236}">
                <a16:creationId xmlns:a16="http://schemas.microsoft.com/office/drawing/2014/main" id="{C3F90A78-42B1-84D1-6EC0-A97623CD7457}"/>
              </a:ext>
            </a:extLst>
          </p:cNvPr>
          <p:cNvSpPr>
            <a:spLocks noGrp="1"/>
          </p:cNvSpPr>
          <p:nvPr>
            <p:ph type="body" orient="vert" idx="1"/>
          </p:nvPr>
        </p:nvSpPr>
        <p:spPr/>
        <p:txBody>
          <a:bodyPr vert="eaVert"/>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Dátum helye 3">
            <a:extLst>
              <a:ext uri="{FF2B5EF4-FFF2-40B4-BE49-F238E27FC236}">
                <a16:creationId xmlns:a16="http://schemas.microsoft.com/office/drawing/2014/main" id="{49E8BF43-1678-4F02-9072-8B5E15BAE98E}"/>
              </a:ext>
            </a:extLst>
          </p:cNvPr>
          <p:cNvSpPr>
            <a:spLocks noGrp="1"/>
          </p:cNvSpPr>
          <p:nvPr>
            <p:ph type="dt" sz="half" idx="10"/>
          </p:nvPr>
        </p:nvSpPr>
        <p:spPr/>
        <p:txBody>
          <a:bodyPr/>
          <a:lstStyle/>
          <a:p>
            <a:fld id="{03DB0EF3-AFE2-4706-8D1F-5E6A66625DE5}" type="datetimeFigureOut">
              <a:rPr lang="hu-HU" smtClean="0"/>
              <a:t>2025. 09. 21.</a:t>
            </a:fld>
            <a:endParaRPr lang="hu-HU"/>
          </a:p>
        </p:txBody>
      </p:sp>
      <p:sp>
        <p:nvSpPr>
          <p:cNvPr id="5" name="Élőláb helye 4">
            <a:extLst>
              <a:ext uri="{FF2B5EF4-FFF2-40B4-BE49-F238E27FC236}">
                <a16:creationId xmlns:a16="http://schemas.microsoft.com/office/drawing/2014/main" id="{FFEA2951-6100-45D0-EA6E-F0F58CD22E79}"/>
              </a:ext>
            </a:extLst>
          </p:cNvPr>
          <p:cNvSpPr>
            <a:spLocks noGrp="1"/>
          </p:cNvSpPr>
          <p:nvPr>
            <p:ph type="ftr" sz="quarter" idx="11"/>
          </p:nvPr>
        </p:nvSpPr>
        <p:spPr/>
        <p:txBody>
          <a:bodyPr/>
          <a:lstStyle/>
          <a:p>
            <a:endParaRPr lang="hu-HU"/>
          </a:p>
        </p:txBody>
      </p:sp>
      <p:sp>
        <p:nvSpPr>
          <p:cNvPr id="6" name="Dia számának helye 5">
            <a:extLst>
              <a:ext uri="{FF2B5EF4-FFF2-40B4-BE49-F238E27FC236}">
                <a16:creationId xmlns:a16="http://schemas.microsoft.com/office/drawing/2014/main" id="{86E38BAA-1795-880C-6D5A-C56F617E1C06}"/>
              </a:ext>
            </a:extLst>
          </p:cNvPr>
          <p:cNvSpPr>
            <a:spLocks noGrp="1"/>
          </p:cNvSpPr>
          <p:nvPr>
            <p:ph type="sldNum" sz="quarter" idx="12"/>
          </p:nvPr>
        </p:nvSpPr>
        <p:spPr/>
        <p:txBody>
          <a:bodyPr/>
          <a:lstStyle/>
          <a:p>
            <a:fld id="{57732B9B-8BF6-4E4A-A47A-F87A12B74439}" type="slidenum">
              <a:rPr lang="hu-HU" smtClean="0"/>
              <a:t>‹#›</a:t>
            </a:fld>
            <a:endParaRPr lang="hu-HU"/>
          </a:p>
        </p:txBody>
      </p:sp>
    </p:spTree>
    <p:extLst>
      <p:ext uri="{BB962C8B-B14F-4D97-AF65-F5344CB8AC3E}">
        <p14:creationId xmlns:p14="http://schemas.microsoft.com/office/powerpoint/2010/main" val="19752214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Függőleges cím és szöveg">
    <p:spTree>
      <p:nvGrpSpPr>
        <p:cNvPr id="1" name=""/>
        <p:cNvGrpSpPr/>
        <p:nvPr/>
      </p:nvGrpSpPr>
      <p:grpSpPr>
        <a:xfrm>
          <a:off x="0" y="0"/>
          <a:ext cx="0" cy="0"/>
          <a:chOff x="0" y="0"/>
          <a:chExt cx="0" cy="0"/>
        </a:xfrm>
      </p:grpSpPr>
      <p:sp>
        <p:nvSpPr>
          <p:cNvPr id="2" name="Függőleges cím 1">
            <a:extLst>
              <a:ext uri="{FF2B5EF4-FFF2-40B4-BE49-F238E27FC236}">
                <a16:creationId xmlns:a16="http://schemas.microsoft.com/office/drawing/2014/main" id="{A879BF85-F556-F13A-DFFB-3131E4FFE22C}"/>
              </a:ext>
            </a:extLst>
          </p:cNvPr>
          <p:cNvSpPr>
            <a:spLocks noGrp="1"/>
          </p:cNvSpPr>
          <p:nvPr>
            <p:ph type="title" orient="vert"/>
          </p:nvPr>
        </p:nvSpPr>
        <p:spPr>
          <a:xfrm>
            <a:off x="8724900" y="365125"/>
            <a:ext cx="2628900" cy="5811838"/>
          </a:xfrm>
        </p:spPr>
        <p:txBody>
          <a:bodyPr vert="eaVert"/>
          <a:lstStyle/>
          <a:p>
            <a:r>
              <a:rPr lang="hu-HU"/>
              <a:t>Mintacím szerkesztése</a:t>
            </a:r>
          </a:p>
        </p:txBody>
      </p:sp>
      <p:sp>
        <p:nvSpPr>
          <p:cNvPr id="3" name="Függőleges szöveg helye 2">
            <a:extLst>
              <a:ext uri="{FF2B5EF4-FFF2-40B4-BE49-F238E27FC236}">
                <a16:creationId xmlns:a16="http://schemas.microsoft.com/office/drawing/2014/main" id="{E3FF1714-AC07-F02D-7DE9-329A2190B9F2}"/>
              </a:ext>
            </a:extLst>
          </p:cNvPr>
          <p:cNvSpPr>
            <a:spLocks noGrp="1"/>
          </p:cNvSpPr>
          <p:nvPr>
            <p:ph type="body" orient="vert" idx="1"/>
          </p:nvPr>
        </p:nvSpPr>
        <p:spPr>
          <a:xfrm>
            <a:off x="838200" y="365125"/>
            <a:ext cx="7734300" cy="5811838"/>
          </a:xfrm>
        </p:spPr>
        <p:txBody>
          <a:bodyPr vert="eaVert"/>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Dátum helye 3">
            <a:extLst>
              <a:ext uri="{FF2B5EF4-FFF2-40B4-BE49-F238E27FC236}">
                <a16:creationId xmlns:a16="http://schemas.microsoft.com/office/drawing/2014/main" id="{D97C5C23-C63E-C0A9-1BF3-4C3451668BDE}"/>
              </a:ext>
            </a:extLst>
          </p:cNvPr>
          <p:cNvSpPr>
            <a:spLocks noGrp="1"/>
          </p:cNvSpPr>
          <p:nvPr>
            <p:ph type="dt" sz="half" idx="10"/>
          </p:nvPr>
        </p:nvSpPr>
        <p:spPr/>
        <p:txBody>
          <a:bodyPr/>
          <a:lstStyle/>
          <a:p>
            <a:fld id="{03DB0EF3-AFE2-4706-8D1F-5E6A66625DE5}" type="datetimeFigureOut">
              <a:rPr lang="hu-HU" smtClean="0"/>
              <a:t>2025. 09. 21.</a:t>
            </a:fld>
            <a:endParaRPr lang="hu-HU"/>
          </a:p>
        </p:txBody>
      </p:sp>
      <p:sp>
        <p:nvSpPr>
          <p:cNvPr id="5" name="Élőláb helye 4">
            <a:extLst>
              <a:ext uri="{FF2B5EF4-FFF2-40B4-BE49-F238E27FC236}">
                <a16:creationId xmlns:a16="http://schemas.microsoft.com/office/drawing/2014/main" id="{CFE20FCE-402B-012F-93A3-1750DF262245}"/>
              </a:ext>
            </a:extLst>
          </p:cNvPr>
          <p:cNvSpPr>
            <a:spLocks noGrp="1"/>
          </p:cNvSpPr>
          <p:nvPr>
            <p:ph type="ftr" sz="quarter" idx="11"/>
          </p:nvPr>
        </p:nvSpPr>
        <p:spPr/>
        <p:txBody>
          <a:bodyPr/>
          <a:lstStyle/>
          <a:p>
            <a:endParaRPr lang="hu-HU"/>
          </a:p>
        </p:txBody>
      </p:sp>
      <p:sp>
        <p:nvSpPr>
          <p:cNvPr id="6" name="Dia számának helye 5">
            <a:extLst>
              <a:ext uri="{FF2B5EF4-FFF2-40B4-BE49-F238E27FC236}">
                <a16:creationId xmlns:a16="http://schemas.microsoft.com/office/drawing/2014/main" id="{8503760F-4359-D39D-DBE8-F62D8DA80FCF}"/>
              </a:ext>
            </a:extLst>
          </p:cNvPr>
          <p:cNvSpPr>
            <a:spLocks noGrp="1"/>
          </p:cNvSpPr>
          <p:nvPr>
            <p:ph type="sldNum" sz="quarter" idx="12"/>
          </p:nvPr>
        </p:nvSpPr>
        <p:spPr/>
        <p:txBody>
          <a:bodyPr/>
          <a:lstStyle/>
          <a:p>
            <a:fld id="{57732B9B-8BF6-4E4A-A47A-F87A12B74439}" type="slidenum">
              <a:rPr lang="hu-HU" smtClean="0"/>
              <a:t>‹#›</a:t>
            </a:fld>
            <a:endParaRPr lang="hu-HU"/>
          </a:p>
        </p:txBody>
      </p:sp>
    </p:spTree>
    <p:extLst>
      <p:ext uri="{BB962C8B-B14F-4D97-AF65-F5344CB8AC3E}">
        <p14:creationId xmlns:p14="http://schemas.microsoft.com/office/powerpoint/2010/main" val="39099396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Cím és tartalom">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47414029-EAA8-CE3A-B7B0-196E15F3CBE8}"/>
              </a:ext>
            </a:extLst>
          </p:cNvPr>
          <p:cNvSpPr>
            <a:spLocks noGrp="1"/>
          </p:cNvSpPr>
          <p:nvPr>
            <p:ph type="title"/>
          </p:nvPr>
        </p:nvSpPr>
        <p:spPr/>
        <p:txBody>
          <a:bodyPr/>
          <a:lstStyle/>
          <a:p>
            <a:r>
              <a:rPr lang="hu-HU"/>
              <a:t>Mintacím szerkesztése</a:t>
            </a:r>
          </a:p>
        </p:txBody>
      </p:sp>
      <p:sp>
        <p:nvSpPr>
          <p:cNvPr id="3" name="Tartalom helye 2">
            <a:extLst>
              <a:ext uri="{FF2B5EF4-FFF2-40B4-BE49-F238E27FC236}">
                <a16:creationId xmlns:a16="http://schemas.microsoft.com/office/drawing/2014/main" id="{4E34A190-3B51-D474-E296-BA05FD0F071C}"/>
              </a:ext>
            </a:extLst>
          </p:cNvPr>
          <p:cNvSpPr>
            <a:spLocks noGrp="1"/>
          </p:cNvSpPr>
          <p:nvPr>
            <p:ph idx="1"/>
          </p:nvPr>
        </p:nvSpPr>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Dátum helye 3">
            <a:extLst>
              <a:ext uri="{FF2B5EF4-FFF2-40B4-BE49-F238E27FC236}">
                <a16:creationId xmlns:a16="http://schemas.microsoft.com/office/drawing/2014/main" id="{4FB3FAA5-2622-499A-C4FE-C7189380B781}"/>
              </a:ext>
            </a:extLst>
          </p:cNvPr>
          <p:cNvSpPr>
            <a:spLocks noGrp="1"/>
          </p:cNvSpPr>
          <p:nvPr>
            <p:ph type="dt" sz="half" idx="10"/>
          </p:nvPr>
        </p:nvSpPr>
        <p:spPr/>
        <p:txBody>
          <a:bodyPr/>
          <a:lstStyle/>
          <a:p>
            <a:fld id="{03DB0EF3-AFE2-4706-8D1F-5E6A66625DE5}" type="datetimeFigureOut">
              <a:rPr lang="hu-HU" smtClean="0"/>
              <a:t>2025. 09. 21.</a:t>
            </a:fld>
            <a:endParaRPr lang="hu-HU"/>
          </a:p>
        </p:txBody>
      </p:sp>
      <p:sp>
        <p:nvSpPr>
          <p:cNvPr id="5" name="Élőláb helye 4">
            <a:extLst>
              <a:ext uri="{FF2B5EF4-FFF2-40B4-BE49-F238E27FC236}">
                <a16:creationId xmlns:a16="http://schemas.microsoft.com/office/drawing/2014/main" id="{F453F048-8A82-A347-FA12-19F744E4DB29}"/>
              </a:ext>
            </a:extLst>
          </p:cNvPr>
          <p:cNvSpPr>
            <a:spLocks noGrp="1"/>
          </p:cNvSpPr>
          <p:nvPr>
            <p:ph type="ftr" sz="quarter" idx="11"/>
          </p:nvPr>
        </p:nvSpPr>
        <p:spPr/>
        <p:txBody>
          <a:bodyPr/>
          <a:lstStyle/>
          <a:p>
            <a:endParaRPr lang="hu-HU"/>
          </a:p>
        </p:txBody>
      </p:sp>
      <p:sp>
        <p:nvSpPr>
          <p:cNvPr id="6" name="Dia számának helye 5">
            <a:extLst>
              <a:ext uri="{FF2B5EF4-FFF2-40B4-BE49-F238E27FC236}">
                <a16:creationId xmlns:a16="http://schemas.microsoft.com/office/drawing/2014/main" id="{32F0E9E9-E896-EFCC-468A-40F1603E1C05}"/>
              </a:ext>
            </a:extLst>
          </p:cNvPr>
          <p:cNvSpPr>
            <a:spLocks noGrp="1"/>
          </p:cNvSpPr>
          <p:nvPr>
            <p:ph type="sldNum" sz="quarter" idx="12"/>
          </p:nvPr>
        </p:nvSpPr>
        <p:spPr/>
        <p:txBody>
          <a:bodyPr/>
          <a:lstStyle/>
          <a:p>
            <a:fld id="{57732B9B-8BF6-4E4A-A47A-F87A12B74439}" type="slidenum">
              <a:rPr lang="hu-HU" smtClean="0"/>
              <a:t>‹#›</a:t>
            </a:fld>
            <a:endParaRPr lang="hu-HU"/>
          </a:p>
        </p:txBody>
      </p:sp>
    </p:spTree>
    <p:extLst>
      <p:ext uri="{BB962C8B-B14F-4D97-AF65-F5344CB8AC3E}">
        <p14:creationId xmlns:p14="http://schemas.microsoft.com/office/powerpoint/2010/main" val="39008114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zakaszfejléc">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41921D5D-523F-8F35-FDBB-F220FBD05EA8}"/>
              </a:ext>
            </a:extLst>
          </p:cNvPr>
          <p:cNvSpPr>
            <a:spLocks noGrp="1"/>
          </p:cNvSpPr>
          <p:nvPr>
            <p:ph type="title"/>
          </p:nvPr>
        </p:nvSpPr>
        <p:spPr>
          <a:xfrm>
            <a:off x="831850" y="1709738"/>
            <a:ext cx="10515600" cy="2852737"/>
          </a:xfrm>
        </p:spPr>
        <p:txBody>
          <a:bodyPr anchor="b"/>
          <a:lstStyle>
            <a:lvl1pPr>
              <a:defRPr sz="6000"/>
            </a:lvl1pPr>
          </a:lstStyle>
          <a:p>
            <a:r>
              <a:rPr lang="hu-HU"/>
              <a:t>Mintacím szerkesztése</a:t>
            </a:r>
          </a:p>
        </p:txBody>
      </p:sp>
      <p:sp>
        <p:nvSpPr>
          <p:cNvPr id="3" name="Szöveg helye 2">
            <a:extLst>
              <a:ext uri="{FF2B5EF4-FFF2-40B4-BE49-F238E27FC236}">
                <a16:creationId xmlns:a16="http://schemas.microsoft.com/office/drawing/2014/main" id="{A350B815-3B61-6E4C-DD76-39E65341A472}"/>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hu-HU"/>
              <a:t>Mintaszöveg szerkesztése</a:t>
            </a:r>
          </a:p>
        </p:txBody>
      </p:sp>
      <p:sp>
        <p:nvSpPr>
          <p:cNvPr id="4" name="Dátum helye 3">
            <a:extLst>
              <a:ext uri="{FF2B5EF4-FFF2-40B4-BE49-F238E27FC236}">
                <a16:creationId xmlns:a16="http://schemas.microsoft.com/office/drawing/2014/main" id="{6AD91D1E-512E-35AF-130D-D3D8AE69A3EE}"/>
              </a:ext>
            </a:extLst>
          </p:cNvPr>
          <p:cNvSpPr>
            <a:spLocks noGrp="1"/>
          </p:cNvSpPr>
          <p:nvPr>
            <p:ph type="dt" sz="half" idx="10"/>
          </p:nvPr>
        </p:nvSpPr>
        <p:spPr/>
        <p:txBody>
          <a:bodyPr/>
          <a:lstStyle/>
          <a:p>
            <a:fld id="{03DB0EF3-AFE2-4706-8D1F-5E6A66625DE5}" type="datetimeFigureOut">
              <a:rPr lang="hu-HU" smtClean="0"/>
              <a:t>2025. 09. 21.</a:t>
            </a:fld>
            <a:endParaRPr lang="hu-HU"/>
          </a:p>
        </p:txBody>
      </p:sp>
      <p:sp>
        <p:nvSpPr>
          <p:cNvPr id="5" name="Élőláb helye 4">
            <a:extLst>
              <a:ext uri="{FF2B5EF4-FFF2-40B4-BE49-F238E27FC236}">
                <a16:creationId xmlns:a16="http://schemas.microsoft.com/office/drawing/2014/main" id="{53101F50-BE30-4CFE-7000-0BF4C56E74E1}"/>
              </a:ext>
            </a:extLst>
          </p:cNvPr>
          <p:cNvSpPr>
            <a:spLocks noGrp="1"/>
          </p:cNvSpPr>
          <p:nvPr>
            <p:ph type="ftr" sz="quarter" idx="11"/>
          </p:nvPr>
        </p:nvSpPr>
        <p:spPr/>
        <p:txBody>
          <a:bodyPr/>
          <a:lstStyle/>
          <a:p>
            <a:endParaRPr lang="hu-HU"/>
          </a:p>
        </p:txBody>
      </p:sp>
      <p:sp>
        <p:nvSpPr>
          <p:cNvPr id="6" name="Dia számának helye 5">
            <a:extLst>
              <a:ext uri="{FF2B5EF4-FFF2-40B4-BE49-F238E27FC236}">
                <a16:creationId xmlns:a16="http://schemas.microsoft.com/office/drawing/2014/main" id="{2825A9DD-3497-9EB6-D827-8D7EB0076DB0}"/>
              </a:ext>
            </a:extLst>
          </p:cNvPr>
          <p:cNvSpPr>
            <a:spLocks noGrp="1"/>
          </p:cNvSpPr>
          <p:nvPr>
            <p:ph type="sldNum" sz="quarter" idx="12"/>
          </p:nvPr>
        </p:nvSpPr>
        <p:spPr/>
        <p:txBody>
          <a:bodyPr/>
          <a:lstStyle/>
          <a:p>
            <a:fld id="{57732B9B-8BF6-4E4A-A47A-F87A12B74439}" type="slidenum">
              <a:rPr lang="hu-HU" smtClean="0"/>
              <a:t>‹#›</a:t>
            </a:fld>
            <a:endParaRPr lang="hu-HU"/>
          </a:p>
        </p:txBody>
      </p:sp>
    </p:spTree>
    <p:extLst>
      <p:ext uri="{BB962C8B-B14F-4D97-AF65-F5344CB8AC3E}">
        <p14:creationId xmlns:p14="http://schemas.microsoft.com/office/powerpoint/2010/main" val="25220134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tartalomrész">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661D3661-C503-1CF5-C5B1-B11331AB4651}"/>
              </a:ext>
            </a:extLst>
          </p:cNvPr>
          <p:cNvSpPr>
            <a:spLocks noGrp="1"/>
          </p:cNvSpPr>
          <p:nvPr>
            <p:ph type="title"/>
          </p:nvPr>
        </p:nvSpPr>
        <p:spPr/>
        <p:txBody>
          <a:bodyPr/>
          <a:lstStyle/>
          <a:p>
            <a:r>
              <a:rPr lang="hu-HU"/>
              <a:t>Mintacím szerkesztése</a:t>
            </a:r>
          </a:p>
        </p:txBody>
      </p:sp>
      <p:sp>
        <p:nvSpPr>
          <p:cNvPr id="3" name="Tartalom helye 2">
            <a:extLst>
              <a:ext uri="{FF2B5EF4-FFF2-40B4-BE49-F238E27FC236}">
                <a16:creationId xmlns:a16="http://schemas.microsoft.com/office/drawing/2014/main" id="{3EF99076-B537-6D67-B0FF-37DC2D7DA031}"/>
              </a:ext>
            </a:extLst>
          </p:cNvPr>
          <p:cNvSpPr>
            <a:spLocks noGrp="1"/>
          </p:cNvSpPr>
          <p:nvPr>
            <p:ph sz="half" idx="1"/>
          </p:nvPr>
        </p:nvSpPr>
        <p:spPr>
          <a:xfrm>
            <a:off x="838200" y="1825625"/>
            <a:ext cx="5181600" cy="4351338"/>
          </a:xfrm>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Tartalom helye 3">
            <a:extLst>
              <a:ext uri="{FF2B5EF4-FFF2-40B4-BE49-F238E27FC236}">
                <a16:creationId xmlns:a16="http://schemas.microsoft.com/office/drawing/2014/main" id="{3A1588FA-6C60-58AF-1B6F-6FCCAABDCC1D}"/>
              </a:ext>
            </a:extLst>
          </p:cNvPr>
          <p:cNvSpPr>
            <a:spLocks noGrp="1"/>
          </p:cNvSpPr>
          <p:nvPr>
            <p:ph sz="half" idx="2"/>
          </p:nvPr>
        </p:nvSpPr>
        <p:spPr>
          <a:xfrm>
            <a:off x="6172200" y="1825625"/>
            <a:ext cx="5181600" cy="4351338"/>
          </a:xfrm>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5" name="Dátum helye 4">
            <a:extLst>
              <a:ext uri="{FF2B5EF4-FFF2-40B4-BE49-F238E27FC236}">
                <a16:creationId xmlns:a16="http://schemas.microsoft.com/office/drawing/2014/main" id="{1957FDD7-DF2B-5BE4-4B98-60C2A232A345}"/>
              </a:ext>
            </a:extLst>
          </p:cNvPr>
          <p:cNvSpPr>
            <a:spLocks noGrp="1"/>
          </p:cNvSpPr>
          <p:nvPr>
            <p:ph type="dt" sz="half" idx="10"/>
          </p:nvPr>
        </p:nvSpPr>
        <p:spPr/>
        <p:txBody>
          <a:bodyPr/>
          <a:lstStyle/>
          <a:p>
            <a:fld id="{03DB0EF3-AFE2-4706-8D1F-5E6A66625DE5}" type="datetimeFigureOut">
              <a:rPr lang="hu-HU" smtClean="0"/>
              <a:t>2025. 09. 21.</a:t>
            </a:fld>
            <a:endParaRPr lang="hu-HU"/>
          </a:p>
        </p:txBody>
      </p:sp>
      <p:sp>
        <p:nvSpPr>
          <p:cNvPr id="6" name="Élőláb helye 5">
            <a:extLst>
              <a:ext uri="{FF2B5EF4-FFF2-40B4-BE49-F238E27FC236}">
                <a16:creationId xmlns:a16="http://schemas.microsoft.com/office/drawing/2014/main" id="{81CEDEC0-B7AC-0EF8-129C-5455286255E6}"/>
              </a:ext>
            </a:extLst>
          </p:cNvPr>
          <p:cNvSpPr>
            <a:spLocks noGrp="1"/>
          </p:cNvSpPr>
          <p:nvPr>
            <p:ph type="ftr" sz="quarter" idx="11"/>
          </p:nvPr>
        </p:nvSpPr>
        <p:spPr/>
        <p:txBody>
          <a:bodyPr/>
          <a:lstStyle/>
          <a:p>
            <a:endParaRPr lang="hu-HU"/>
          </a:p>
        </p:txBody>
      </p:sp>
      <p:sp>
        <p:nvSpPr>
          <p:cNvPr id="7" name="Dia számának helye 6">
            <a:extLst>
              <a:ext uri="{FF2B5EF4-FFF2-40B4-BE49-F238E27FC236}">
                <a16:creationId xmlns:a16="http://schemas.microsoft.com/office/drawing/2014/main" id="{D6C4F483-4ECF-4AA1-806B-658B335F61F0}"/>
              </a:ext>
            </a:extLst>
          </p:cNvPr>
          <p:cNvSpPr>
            <a:spLocks noGrp="1"/>
          </p:cNvSpPr>
          <p:nvPr>
            <p:ph type="sldNum" sz="quarter" idx="12"/>
          </p:nvPr>
        </p:nvSpPr>
        <p:spPr/>
        <p:txBody>
          <a:bodyPr/>
          <a:lstStyle/>
          <a:p>
            <a:fld id="{57732B9B-8BF6-4E4A-A47A-F87A12B74439}" type="slidenum">
              <a:rPr lang="hu-HU" smtClean="0"/>
              <a:t>‹#›</a:t>
            </a:fld>
            <a:endParaRPr lang="hu-HU"/>
          </a:p>
        </p:txBody>
      </p:sp>
    </p:spTree>
    <p:extLst>
      <p:ext uri="{BB962C8B-B14F-4D97-AF65-F5344CB8AC3E}">
        <p14:creationId xmlns:p14="http://schemas.microsoft.com/office/powerpoint/2010/main" val="42748496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Összehasonlítás">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96F4799B-D981-321E-468F-CEA181FCB752}"/>
              </a:ext>
            </a:extLst>
          </p:cNvPr>
          <p:cNvSpPr>
            <a:spLocks noGrp="1"/>
          </p:cNvSpPr>
          <p:nvPr>
            <p:ph type="title"/>
          </p:nvPr>
        </p:nvSpPr>
        <p:spPr>
          <a:xfrm>
            <a:off x="839788" y="365125"/>
            <a:ext cx="10515600" cy="1325563"/>
          </a:xfrm>
        </p:spPr>
        <p:txBody>
          <a:bodyPr/>
          <a:lstStyle/>
          <a:p>
            <a:r>
              <a:rPr lang="hu-HU"/>
              <a:t>Mintacím szerkesztése</a:t>
            </a:r>
          </a:p>
        </p:txBody>
      </p:sp>
      <p:sp>
        <p:nvSpPr>
          <p:cNvPr id="3" name="Szöveg helye 2">
            <a:extLst>
              <a:ext uri="{FF2B5EF4-FFF2-40B4-BE49-F238E27FC236}">
                <a16:creationId xmlns:a16="http://schemas.microsoft.com/office/drawing/2014/main" id="{2EB5CC44-1639-21B4-ADC9-F70D794D84B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u-HU"/>
              <a:t>Mintaszöveg szerkesztése</a:t>
            </a:r>
          </a:p>
        </p:txBody>
      </p:sp>
      <p:sp>
        <p:nvSpPr>
          <p:cNvPr id="4" name="Tartalom helye 3">
            <a:extLst>
              <a:ext uri="{FF2B5EF4-FFF2-40B4-BE49-F238E27FC236}">
                <a16:creationId xmlns:a16="http://schemas.microsoft.com/office/drawing/2014/main" id="{ED94D736-B72A-FA7D-360D-01BD8C0CE41D}"/>
              </a:ext>
            </a:extLst>
          </p:cNvPr>
          <p:cNvSpPr>
            <a:spLocks noGrp="1"/>
          </p:cNvSpPr>
          <p:nvPr>
            <p:ph sz="half" idx="2"/>
          </p:nvPr>
        </p:nvSpPr>
        <p:spPr>
          <a:xfrm>
            <a:off x="839788" y="2505075"/>
            <a:ext cx="5157787" cy="3684588"/>
          </a:xfrm>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5" name="Szöveg helye 4">
            <a:extLst>
              <a:ext uri="{FF2B5EF4-FFF2-40B4-BE49-F238E27FC236}">
                <a16:creationId xmlns:a16="http://schemas.microsoft.com/office/drawing/2014/main" id="{7E8C8619-CB09-7686-5727-B8051A4FCD7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u-HU"/>
              <a:t>Mintaszöveg szerkesztése</a:t>
            </a:r>
          </a:p>
        </p:txBody>
      </p:sp>
      <p:sp>
        <p:nvSpPr>
          <p:cNvPr id="6" name="Tartalom helye 5">
            <a:extLst>
              <a:ext uri="{FF2B5EF4-FFF2-40B4-BE49-F238E27FC236}">
                <a16:creationId xmlns:a16="http://schemas.microsoft.com/office/drawing/2014/main" id="{1EEAA7EE-7DA7-C30D-07BB-E1AECA8991FC}"/>
              </a:ext>
            </a:extLst>
          </p:cNvPr>
          <p:cNvSpPr>
            <a:spLocks noGrp="1"/>
          </p:cNvSpPr>
          <p:nvPr>
            <p:ph sz="quarter" idx="4"/>
          </p:nvPr>
        </p:nvSpPr>
        <p:spPr>
          <a:xfrm>
            <a:off x="6172200" y="2505075"/>
            <a:ext cx="5183188" cy="3684588"/>
          </a:xfrm>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7" name="Dátum helye 6">
            <a:extLst>
              <a:ext uri="{FF2B5EF4-FFF2-40B4-BE49-F238E27FC236}">
                <a16:creationId xmlns:a16="http://schemas.microsoft.com/office/drawing/2014/main" id="{457A4F57-E97B-3959-106D-9ED8E9916773}"/>
              </a:ext>
            </a:extLst>
          </p:cNvPr>
          <p:cNvSpPr>
            <a:spLocks noGrp="1"/>
          </p:cNvSpPr>
          <p:nvPr>
            <p:ph type="dt" sz="half" idx="10"/>
          </p:nvPr>
        </p:nvSpPr>
        <p:spPr/>
        <p:txBody>
          <a:bodyPr/>
          <a:lstStyle/>
          <a:p>
            <a:fld id="{03DB0EF3-AFE2-4706-8D1F-5E6A66625DE5}" type="datetimeFigureOut">
              <a:rPr lang="hu-HU" smtClean="0"/>
              <a:t>2025. 09. 21.</a:t>
            </a:fld>
            <a:endParaRPr lang="hu-HU"/>
          </a:p>
        </p:txBody>
      </p:sp>
      <p:sp>
        <p:nvSpPr>
          <p:cNvPr id="8" name="Élőláb helye 7">
            <a:extLst>
              <a:ext uri="{FF2B5EF4-FFF2-40B4-BE49-F238E27FC236}">
                <a16:creationId xmlns:a16="http://schemas.microsoft.com/office/drawing/2014/main" id="{B0A81F5E-F1F4-0ACD-28EC-9869787D7568}"/>
              </a:ext>
            </a:extLst>
          </p:cNvPr>
          <p:cNvSpPr>
            <a:spLocks noGrp="1"/>
          </p:cNvSpPr>
          <p:nvPr>
            <p:ph type="ftr" sz="quarter" idx="11"/>
          </p:nvPr>
        </p:nvSpPr>
        <p:spPr/>
        <p:txBody>
          <a:bodyPr/>
          <a:lstStyle/>
          <a:p>
            <a:endParaRPr lang="hu-HU"/>
          </a:p>
        </p:txBody>
      </p:sp>
      <p:sp>
        <p:nvSpPr>
          <p:cNvPr id="9" name="Dia számának helye 8">
            <a:extLst>
              <a:ext uri="{FF2B5EF4-FFF2-40B4-BE49-F238E27FC236}">
                <a16:creationId xmlns:a16="http://schemas.microsoft.com/office/drawing/2014/main" id="{FC69DBF9-89C3-579F-7CE6-DD7945EA0146}"/>
              </a:ext>
            </a:extLst>
          </p:cNvPr>
          <p:cNvSpPr>
            <a:spLocks noGrp="1"/>
          </p:cNvSpPr>
          <p:nvPr>
            <p:ph type="sldNum" sz="quarter" idx="12"/>
          </p:nvPr>
        </p:nvSpPr>
        <p:spPr/>
        <p:txBody>
          <a:bodyPr/>
          <a:lstStyle/>
          <a:p>
            <a:fld id="{57732B9B-8BF6-4E4A-A47A-F87A12B74439}" type="slidenum">
              <a:rPr lang="hu-HU" smtClean="0"/>
              <a:t>‹#›</a:t>
            </a:fld>
            <a:endParaRPr lang="hu-HU"/>
          </a:p>
        </p:txBody>
      </p:sp>
    </p:spTree>
    <p:extLst>
      <p:ext uri="{BB962C8B-B14F-4D97-AF65-F5344CB8AC3E}">
        <p14:creationId xmlns:p14="http://schemas.microsoft.com/office/powerpoint/2010/main" val="6168166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Csak cím">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26B215C5-11A6-B37B-A9E6-EA17A1D65A1B}"/>
              </a:ext>
            </a:extLst>
          </p:cNvPr>
          <p:cNvSpPr>
            <a:spLocks noGrp="1"/>
          </p:cNvSpPr>
          <p:nvPr>
            <p:ph type="title"/>
          </p:nvPr>
        </p:nvSpPr>
        <p:spPr/>
        <p:txBody>
          <a:bodyPr/>
          <a:lstStyle/>
          <a:p>
            <a:r>
              <a:rPr lang="hu-HU"/>
              <a:t>Mintacím szerkesztése</a:t>
            </a:r>
          </a:p>
        </p:txBody>
      </p:sp>
      <p:sp>
        <p:nvSpPr>
          <p:cNvPr id="3" name="Dátum helye 2">
            <a:extLst>
              <a:ext uri="{FF2B5EF4-FFF2-40B4-BE49-F238E27FC236}">
                <a16:creationId xmlns:a16="http://schemas.microsoft.com/office/drawing/2014/main" id="{98BF17C7-CBCA-BCAC-AA3E-69692A4E47CC}"/>
              </a:ext>
            </a:extLst>
          </p:cNvPr>
          <p:cNvSpPr>
            <a:spLocks noGrp="1"/>
          </p:cNvSpPr>
          <p:nvPr>
            <p:ph type="dt" sz="half" idx="10"/>
          </p:nvPr>
        </p:nvSpPr>
        <p:spPr/>
        <p:txBody>
          <a:bodyPr/>
          <a:lstStyle/>
          <a:p>
            <a:fld id="{03DB0EF3-AFE2-4706-8D1F-5E6A66625DE5}" type="datetimeFigureOut">
              <a:rPr lang="hu-HU" smtClean="0"/>
              <a:t>2025. 09. 21.</a:t>
            </a:fld>
            <a:endParaRPr lang="hu-HU"/>
          </a:p>
        </p:txBody>
      </p:sp>
      <p:sp>
        <p:nvSpPr>
          <p:cNvPr id="4" name="Élőláb helye 3">
            <a:extLst>
              <a:ext uri="{FF2B5EF4-FFF2-40B4-BE49-F238E27FC236}">
                <a16:creationId xmlns:a16="http://schemas.microsoft.com/office/drawing/2014/main" id="{DECFACF4-B2D0-0955-FB8D-9620E659B248}"/>
              </a:ext>
            </a:extLst>
          </p:cNvPr>
          <p:cNvSpPr>
            <a:spLocks noGrp="1"/>
          </p:cNvSpPr>
          <p:nvPr>
            <p:ph type="ftr" sz="quarter" idx="11"/>
          </p:nvPr>
        </p:nvSpPr>
        <p:spPr/>
        <p:txBody>
          <a:bodyPr/>
          <a:lstStyle/>
          <a:p>
            <a:endParaRPr lang="hu-HU"/>
          </a:p>
        </p:txBody>
      </p:sp>
      <p:sp>
        <p:nvSpPr>
          <p:cNvPr id="5" name="Dia számának helye 4">
            <a:extLst>
              <a:ext uri="{FF2B5EF4-FFF2-40B4-BE49-F238E27FC236}">
                <a16:creationId xmlns:a16="http://schemas.microsoft.com/office/drawing/2014/main" id="{A42814EA-A324-855D-251A-E5365073919C}"/>
              </a:ext>
            </a:extLst>
          </p:cNvPr>
          <p:cNvSpPr>
            <a:spLocks noGrp="1"/>
          </p:cNvSpPr>
          <p:nvPr>
            <p:ph type="sldNum" sz="quarter" idx="12"/>
          </p:nvPr>
        </p:nvSpPr>
        <p:spPr/>
        <p:txBody>
          <a:bodyPr/>
          <a:lstStyle/>
          <a:p>
            <a:fld id="{57732B9B-8BF6-4E4A-A47A-F87A12B74439}" type="slidenum">
              <a:rPr lang="hu-HU" smtClean="0"/>
              <a:t>‹#›</a:t>
            </a:fld>
            <a:endParaRPr lang="hu-HU"/>
          </a:p>
        </p:txBody>
      </p:sp>
    </p:spTree>
    <p:extLst>
      <p:ext uri="{BB962C8B-B14F-4D97-AF65-F5344CB8AC3E}">
        <p14:creationId xmlns:p14="http://schemas.microsoft.com/office/powerpoint/2010/main" val="25285787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Üres">
    <p:spTree>
      <p:nvGrpSpPr>
        <p:cNvPr id="1" name=""/>
        <p:cNvGrpSpPr/>
        <p:nvPr/>
      </p:nvGrpSpPr>
      <p:grpSpPr>
        <a:xfrm>
          <a:off x="0" y="0"/>
          <a:ext cx="0" cy="0"/>
          <a:chOff x="0" y="0"/>
          <a:chExt cx="0" cy="0"/>
        </a:xfrm>
      </p:grpSpPr>
      <p:sp>
        <p:nvSpPr>
          <p:cNvPr id="2" name="Dátum helye 1">
            <a:extLst>
              <a:ext uri="{FF2B5EF4-FFF2-40B4-BE49-F238E27FC236}">
                <a16:creationId xmlns:a16="http://schemas.microsoft.com/office/drawing/2014/main" id="{7FA991EA-2A60-2538-F083-DDED5614BF23}"/>
              </a:ext>
            </a:extLst>
          </p:cNvPr>
          <p:cNvSpPr>
            <a:spLocks noGrp="1"/>
          </p:cNvSpPr>
          <p:nvPr>
            <p:ph type="dt" sz="half" idx="10"/>
          </p:nvPr>
        </p:nvSpPr>
        <p:spPr/>
        <p:txBody>
          <a:bodyPr/>
          <a:lstStyle/>
          <a:p>
            <a:fld id="{03DB0EF3-AFE2-4706-8D1F-5E6A66625DE5}" type="datetimeFigureOut">
              <a:rPr lang="hu-HU" smtClean="0"/>
              <a:t>2025. 09. 21.</a:t>
            </a:fld>
            <a:endParaRPr lang="hu-HU"/>
          </a:p>
        </p:txBody>
      </p:sp>
      <p:sp>
        <p:nvSpPr>
          <p:cNvPr id="3" name="Élőláb helye 2">
            <a:extLst>
              <a:ext uri="{FF2B5EF4-FFF2-40B4-BE49-F238E27FC236}">
                <a16:creationId xmlns:a16="http://schemas.microsoft.com/office/drawing/2014/main" id="{3491F2A3-525F-8A1F-4104-C4615AD5B248}"/>
              </a:ext>
            </a:extLst>
          </p:cNvPr>
          <p:cNvSpPr>
            <a:spLocks noGrp="1"/>
          </p:cNvSpPr>
          <p:nvPr>
            <p:ph type="ftr" sz="quarter" idx="11"/>
          </p:nvPr>
        </p:nvSpPr>
        <p:spPr/>
        <p:txBody>
          <a:bodyPr/>
          <a:lstStyle/>
          <a:p>
            <a:endParaRPr lang="hu-HU"/>
          </a:p>
        </p:txBody>
      </p:sp>
      <p:sp>
        <p:nvSpPr>
          <p:cNvPr id="4" name="Dia számának helye 3">
            <a:extLst>
              <a:ext uri="{FF2B5EF4-FFF2-40B4-BE49-F238E27FC236}">
                <a16:creationId xmlns:a16="http://schemas.microsoft.com/office/drawing/2014/main" id="{ABC9A5CE-7773-670A-9614-5428F5112D1B}"/>
              </a:ext>
            </a:extLst>
          </p:cNvPr>
          <p:cNvSpPr>
            <a:spLocks noGrp="1"/>
          </p:cNvSpPr>
          <p:nvPr>
            <p:ph type="sldNum" sz="quarter" idx="12"/>
          </p:nvPr>
        </p:nvSpPr>
        <p:spPr/>
        <p:txBody>
          <a:bodyPr/>
          <a:lstStyle/>
          <a:p>
            <a:fld id="{57732B9B-8BF6-4E4A-A47A-F87A12B74439}" type="slidenum">
              <a:rPr lang="hu-HU" smtClean="0"/>
              <a:t>‹#›</a:t>
            </a:fld>
            <a:endParaRPr lang="hu-HU"/>
          </a:p>
        </p:txBody>
      </p:sp>
    </p:spTree>
    <p:extLst>
      <p:ext uri="{BB962C8B-B14F-4D97-AF65-F5344CB8AC3E}">
        <p14:creationId xmlns:p14="http://schemas.microsoft.com/office/powerpoint/2010/main" val="30903764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Tartalomrész képaláírással">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18AA5037-FDF9-9FEE-1AA4-D4448AF1D724}"/>
              </a:ext>
            </a:extLst>
          </p:cNvPr>
          <p:cNvSpPr>
            <a:spLocks noGrp="1"/>
          </p:cNvSpPr>
          <p:nvPr>
            <p:ph type="title"/>
          </p:nvPr>
        </p:nvSpPr>
        <p:spPr>
          <a:xfrm>
            <a:off x="839788" y="457200"/>
            <a:ext cx="3932237" cy="1600200"/>
          </a:xfrm>
        </p:spPr>
        <p:txBody>
          <a:bodyPr anchor="b"/>
          <a:lstStyle>
            <a:lvl1pPr>
              <a:defRPr sz="3200"/>
            </a:lvl1pPr>
          </a:lstStyle>
          <a:p>
            <a:r>
              <a:rPr lang="hu-HU"/>
              <a:t>Mintacím szerkesztése</a:t>
            </a:r>
          </a:p>
        </p:txBody>
      </p:sp>
      <p:sp>
        <p:nvSpPr>
          <p:cNvPr id="3" name="Tartalom helye 2">
            <a:extLst>
              <a:ext uri="{FF2B5EF4-FFF2-40B4-BE49-F238E27FC236}">
                <a16:creationId xmlns:a16="http://schemas.microsoft.com/office/drawing/2014/main" id="{8182CC12-E877-60D5-511F-EB9BECD5FD2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Szöveg helye 3">
            <a:extLst>
              <a:ext uri="{FF2B5EF4-FFF2-40B4-BE49-F238E27FC236}">
                <a16:creationId xmlns:a16="http://schemas.microsoft.com/office/drawing/2014/main" id="{4046671D-4BC1-2886-D88B-9251F34B8BF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u-HU"/>
              <a:t>Mintaszöveg szerkesztése</a:t>
            </a:r>
          </a:p>
        </p:txBody>
      </p:sp>
      <p:sp>
        <p:nvSpPr>
          <p:cNvPr id="5" name="Dátum helye 4">
            <a:extLst>
              <a:ext uri="{FF2B5EF4-FFF2-40B4-BE49-F238E27FC236}">
                <a16:creationId xmlns:a16="http://schemas.microsoft.com/office/drawing/2014/main" id="{3393D055-FFC2-1999-3410-53F0A5C9BD91}"/>
              </a:ext>
            </a:extLst>
          </p:cNvPr>
          <p:cNvSpPr>
            <a:spLocks noGrp="1"/>
          </p:cNvSpPr>
          <p:nvPr>
            <p:ph type="dt" sz="half" idx="10"/>
          </p:nvPr>
        </p:nvSpPr>
        <p:spPr/>
        <p:txBody>
          <a:bodyPr/>
          <a:lstStyle/>
          <a:p>
            <a:fld id="{03DB0EF3-AFE2-4706-8D1F-5E6A66625DE5}" type="datetimeFigureOut">
              <a:rPr lang="hu-HU" smtClean="0"/>
              <a:t>2025. 09. 21.</a:t>
            </a:fld>
            <a:endParaRPr lang="hu-HU"/>
          </a:p>
        </p:txBody>
      </p:sp>
      <p:sp>
        <p:nvSpPr>
          <p:cNvPr id="6" name="Élőláb helye 5">
            <a:extLst>
              <a:ext uri="{FF2B5EF4-FFF2-40B4-BE49-F238E27FC236}">
                <a16:creationId xmlns:a16="http://schemas.microsoft.com/office/drawing/2014/main" id="{61474739-06EA-5B5E-93AC-4D9A2411FD58}"/>
              </a:ext>
            </a:extLst>
          </p:cNvPr>
          <p:cNvSpPr>
            <a:spLocks noGrp="1"/>
          </p:cNvSpPr>
          <p:nvPr>
            <p:ph type="ftr" sz="quarter" idx="11"/>
          </p:nvPr>
        </p:nvSpPr>
        <p:spPr/>
        <p:txBody>
          <a:bodyPr/>
          <a:lstStyle/>
          <a:p>
            <a:endParaRPr lang="hu-HU"/>
          </a:p>
        </p:txBody>
      </p:sp>
      <p:sp>
        <p:nvSpPr>
          <p:cNvPr id="7" name="Dia számának helye 6">
            <a:extLst>
              <a:ext uri="{FF2B5EF4-FFF2-40B4-BE49-F238E27FC236}">
                <a16:creationId xmlns:a16="http://schemas.microsoft.com/office/drawing/2014/main" id="{B77054F7-2D58-2ECE-B251-8F191E3B87BB}"/>
              </a:ext>
            </a:extLst>
          </p:cNvPr>
          <p:cNvSpPr>
            <a:spLocks noGrp="1"/>
          </p:cNvSpPr>
          <p:nvPr>
            <p:ph type="sldNum" sz="quarter" idx="12"/>
          </p:nvPr>
        </p:nvSpPr>
        <p:spPr/>
        <p:txBody>
          <a:bodyPr/>
          <a:lstStyle/>
          <a:p>
            <a:fld id="{57732B9B-8BF6-4E4A-A47A-F87A12B74439}" type="slidenum">
              <a:rPr lang="hu-HU" smtClean="0"/>
              <a:t>‹#›</a:t>
            </a:fld>
            <a:endParaRPr lang="hu-HU"/>
          </a:p>
        </p:txBody>
      </p:sp>
    </p:spTree>
    <p:extLst>
      <p:ext uri="{BB962C8B-B14F-4D97-AF65-F5344CB8AC3E}">
        <p14:creationId xmlns:p14="http://schemas.microsoft.com/office/powerpoint/2010/main" val="2097133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Kép képaláírással">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A0B35970-E429-4FB8-77E4-BAA08C1CE967}"/>
              </a:ext>
            </a:extLst>
          </p:cNvPr>
          <p:cNvSpPr>
            <a:spLocks noGrp="1"/>
          </p:cNvSpPr>
          <p:nvPr>
            <p:ph type="title"/>
          </p:nvPr>
        </p:nvSpPr>
        <p:spPr>
          <a:xfrm>
            <a:off x="839788" y="457200"/>
            <a:ext cx="3932237" cy="1600200"/>
          </a:xfrm>
        </p:spPr>
        <p:txBody>
          <a:bodyPr anchor="b"/>
          <a:lstStyle>
            <a:lvl1pPr>
              <a:defRPr sz="3200"/>
            </a:lvl1pPr>
          </a:lstStyle>
          <a:p>
            <a:r>
              <a:rPr lang="hu-HU"/>
              <a:t>Mintacím szerkesztése</a:t>
            </a:r>
          </a:p>
        </p:txBody>
      </p:sp>
      <p:sp>
        <p:nvSpPr>
          <p:cNvPr id="3" name="Kép helye 2">
            <a:extLst>
              <a:ext uri="{FF2B5EF4-FFF2-40B4-BE49-F238E27FC236}">
                <a16:creationId xmlns:a16="http://schemas.microsoft.com/office/drawing/2014/main" id="{85272D31-0C1D-828B-90BE-77E24795DC0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hu-HU"/>
          </a:p>
        </p:txBody>
      </p:sp>
      <p:sp>
        <p:nvSpPr>
          <p:cNvPr id="4" name="Szöveg helye 3">
            <a:extLst>
              <a:ext uri="{FF2B5EF4-FFF2-40B4-BE49-F238E27FC236}">
                <a16:creationId xmlns:a16="http://schemas.microsoft.com/office/drawing/2014/main" id="{4BF5FFB5-A31A-EE64-5CF1-62005939E93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u-HU"/>
              <a:t>Mintaszöveg szerkesztése</a:t>
            </a:r>
          </a:p>
        </p:txBody>
      </p:sp>
      <p:sp>
        <p:nvSpPr>
          <p:cNvPr id="5" name="Dátum helye 4">
            <a:extLst>
              <a:ext uri="{FF2B5EF4-FFF2-40B4-BE49-F238E27FC236}">
                <a16:creationId xmlns:a16="http://schemas.microsoft.com/office/drawing/2014/main" id="{906F00DB-4D40-6792-B3D4-CE15EC12480D}"/>
              </a:ext>
            </a:extLst>
          </p:cNvPr>
          <p:cNvSpPr>
            <a:spLocks noGrp="1"/>
          </p:cNvSpPr>
          <p:nvPr>
            <p:ph type="dt" sz="half" idx="10"/>
          </p:nvPr>
        </p:nvSpPr>
        <p:spPr/>
        <p:txBody>
          <a:bodyPr/>
          <a:lstStyle/>
          <a:p>
            <a:fld id="{03DB0EF3-AFE2-4706-8D1F-5E6A66625DE5}" type="datetimeFigureOut">
              <a:rPr lang="hu-HU" smtClean="0"/>
              <a:t>2025. 09. 21.</a:t>
            </a:fld>
            <a:endParaRPr lang="hu-HU"/>
          </a:p>
        </p:txBody>
      </p:sp>
      <p:sp>
        <p:nvSpPr>
          <p:cNvPr id="6" name="Élőláb helye 5">
            <a:extLst>
              <a:ext uri="{FF2B5EF4-FFF2-40B4-BE49-F238E27FC236}">
                <a16:creationId xmlns:a16="http://schemas.microsoft.com/office/drawing/2014/main" id="{A8F8FEBB-7C48-0990-8543-9888A2119D9A}"/>
              </a:ext>
            </a:extLst>
          </p:cNvPr>
          <p:cNvSpPr>
            <a:spLocks noGrp="1"/>
          </p:cNvSpPr>
          <p:nvPr>
            <p:ph type="ftr" sz="quarter" idx="11"/>
          </p:nvPr>
        </p:nvSpPr>
        <p:spPr/>
        <p:txBody>
          <a:bodyPr/>
          <a:lstStyle/>
          <a:p>
            <a:endParaRPr lang="hu-HU"/>
          </a:p>
        </p:txBody>
      </p:sp>
      <p:sp>
        <p:nvSpPr>
          <p:cNvPr id="7" name="Dia számának helye 6">
            <a:extLst>
              <a:ext uri="{FF2B5EF4-FFF2-40B4-BE49-F238E27FC236}">
                <a16:creationId xmlns:a16="http://schemas.microsoft.com/office/drawing/2014/main" id="{80F28624-07C5-3208-83B4-78366EAEE4A2}"/>
              </a:ext>
            </a:extLst>
          </p:cNvPr>
          <p:cNvSpPr>
            <a:spLocks noGrp="1"/>
          </p:cNvSpPr>
          <p:nvPr>
            <p:ph type="sldNum" sz="quarter" idx="12"/>
          </p:nvPr>
        </p:nvSpPr>
        <p:spPr/>
        <p:txBody>
          <a:bodyPr/>
          <a:lstStyle/>
          <a:p>
            <a:fld id="{57732B9B-8BF6-4E4A-A47A-F87A12B74439}" type="slidenum">
              <a:rPr lang="hu-HU" smtClean="0"/>
              <a:t>‹#›</a:t>
            </a:fld>
            <a:endParaRPr lang="hu-HU"/>
          </a:p>
        </p:txBody>
      </p:sp>
    </p:spTree>
    <p:extLst>
      <p:ext uri="{BB962C8B-B14F-4D97-AF65-F5344CB8AC3E}">
        <p14:creationId xmlns:p14="http://schemas.microsoft.com/office/powerpoint/2010/main" val="38625627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Cím helye 1">
            <a:extLst>
              <a:ext uri="{FF2B5EF4-FFF2-40B4-BE49-F238E27FC236}">
                <a16:creationId xmlns:a16="http://schemas.microsoft.com/office/drawing/2014/main" id="{7F088823-ED5F-4627-210C-AF550B2D43B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hu-HU"/>
              <a:t>Mintacím szerkesztése</a:t>
            </a:r>
          </a:p>
        </p:txBody>
      </p:sp>
      <p:sp>
        <p:nvSpPr>
          <p:cNvPr id="3" name="Szöveg helye 2">
            <a:extLst>
              <a:ext uri="{FF2B5EF4-FFF2-40B4-BE49-F238E27FC236}">
                <a16:creationId xmlns:a16="http://schemas.microsoft.com/office/drawing/2014/main" id="{88526F0C-8DBD-A2A9-AFE9-C95F253A114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Dátum helye 3">
            <a:extLst>
              <a:ext uri="{FF2B5EF4-FFF2-40B4-BE49-F238E27FC236}">
                <a16:creationId xmlns:a16="http://schemas.microsoft.com/office/drawing/2014/main" id="{D4599CB1-8AD6-6774-5E62-07AB5613827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03DB0EF3-AFE2-4706-8D1F-5E6A66625DE5}" type="datetimeFigureOut">
              <a:rPr lang="hu-HU" smtClean="0"/>
              <a:t>2025. 09. 21.</a:t>
            </a:fld>
            <a:endParaRPr lang="hu-HU"/>
          </a:p>
        </p:txBody>
      </p:sp>
      <p:sp>
        <p:nvSpPr>
          <p:cNvPr id="5" name="Élőláb helye 4">
            <a:extLst>
              <a:ext uri="{FF2B5EF4-FFF2-40B4-BE49-F238E27FC236}">
                <a16:creationId xmlns:a16="http://schemas.microsoft.com/office/drawing/2014/main" id="{3A341626-CE20-4690-D009-BCE37B5ACC8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hu-HU"/>
          </a:p>
        </p:txBody>
      </p:sp>
      <p:sp>
        <p:nvSpPr>
          <p:cNvPr id="6" name="Dia számának helye 5">
            <a:extLst>
              <a:ext uri="{FF2B5EF4-FFF2-40B4-BE49-F238E27FC236}">
                <a16:creationId xmlns:a16="http://schemas.microsoft.com/office/drawing/2014/main" id="{EDAA3A05-C500-15E6-84D5-A1198A14CA6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57732B9B-8BF6-4E4A-A47A-F87A12B74439}" type="slidenum">
              <a:rPr lang="hu-HU" smtClean="0"/>
              <a:t>‹#›</a:t>
            </a:fld>
            <a:endParaRPr lang="hu-HU"/>
          </a:p>
        </p:txBody>
      </p:sp>
    </p:spTree>
    <p:extLst>
      <p:ext uri="{BB962C8B-B14F-4D97-AF65-F5344CB8AC3E}">
        <p14:creationId xmlns:p14="http://schemas.microsoft.com/office/powerpoint/2010/main" val="87625049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hu-H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Kép 4" descr="A képen függöny, bútorok, Színházi függöny, piros látható&#10;&#10;Előfordulhat, hogy az AI által létrehozott tartalom helytelen.">
            <a:extLst>
              <a:ext uri="{FF2B5EF4-FFF2-40B4-BE49-F238E27FC236}">
                <a16:creationId xmlns:a16="http://schemas.microsoft.com/office/drawing/2014/main" id="{F01C3862-8284-6E95-00B3-649E316437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8612961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8A71708B-2074-124C-50AF-FFABAD63B7C9}"/>
            </a:ext>
          </a:extLst>
        </p:cNvPr>
        <p:cNvGrpSpPr/>
        <p:nvPr/>
      </p:nvGrpSpPr>
      <p:grpSpPr>
        <a:xfrm>
          <a:off x="0" y="0"/>
          <a:ext cx="0" cy="0"/>
          <a:chOff x="0" y="0"/>
          <a:chExt cx="0" cy="0"/>
        </a:xfrm>
      </p:grpSpPr>
      <p:sp>
        <p:nvSpPr>
          <p:cNvPr id="5" name="Szövegdoboz 4">
            <a:extLst>
              <a:ext uri="{FF2B5EF4-FFF2-40B4-BE49-F238E27FC236}">
                <a16:creationId xmlns:a16="http://schemas.microsoft.com/office/drawing/2014/main" id="{05433BAA-B146-9E21-DFC4-DFC7C05B1E91}"/>
              </a:ext>
            </a:extLst>
          </p:cNvPr>
          <p:cNvSpPr txBox="1"/>
          <p:nvPr/>
        </p:nvSpPr>
        <p:spPr>
          <a:xfrm>
            <a:off x="3874604" y="129208"/>
            <a:ext cx="4442792" cy="1200329"/>
          </a:xfrm>
          <a:prstGeom prst="rect">
            <a:avLst/>
          </a:prstGeom>
          <a:noFill/>
        </p:spPr>
        <p:txBody>
          <a:bodyPr wrap="square" rtlCol="0">
            <a:spAutoFit/>
          </a:bodyPr>
          <a:lstStyle/>
          <a:p>
            <a:pPr algn="ctr"/>
            <a:r>
              <a:rPr lang="hu-HU" sz="7200" dirty="0">
                <a:solidFill>
                  <a:srgbClr val="FFC000"/>
                </a:solidFill>
                <a:latin typeface="Bodoni MT Poster Compressed" panose="02070706080601050204" pitchFamily="18" charset="0"/>
              </a:rPr>
              <a:t>Foglalás</a:t>
            </a:r>
            <a:endParaRPr lang="hu-HU" dirty="0"/>
          </a:p>
        </p:txBody>
      </p:sp>
      <p:sp>
        <p:nvSpPr>
          <p:cNvPr id="6" name="Szövegdoboz 5">
            <a:extLst>
              <a:ext uri="{FF2B5EF4-FFF2-40B4-BE49-F238E27FC236}">
                <a16:creationId xmlns:a16="http://schemas.microsoft.com/office/drawing/2014/main" id="{175E3BDD-7B62-0C01-8C67-5C33B0B3AD79}"/>
              </a:ext>
            </a:extLst>
          </p:cNvPr>
          <p:cNvSpPr txBox="1"/>
          <p:nvPr/>
        </p:nvSpPr>
        <p:spPr>
          <a:xfrm>
            <a:off x="505238" y="1329537"/>
            <a:ext cx="5050735" cy="4893647"/>
          </a:xfrm>
          <a:prstGeom prst="rect">
            <a:avLst/>
          </a:prstGeom>
          <a:noFill/>
        </p:spPr>
        <p:txBody>
          <a:bodyPr wrap="square" rtlCol="0">
            <a:spAutoFit/>
          </a:bodyPr>
          <a:lstStyle/>
          <a:p>
            <a:pPr algn="just">
              <a:buNone/>
            </a:pPr>
            <a:r>
              <a:rPr lang="hu-HU" sz="2400" dirty="0">
                <a:solidFill>
                  <a:srgbClr val="FFC000"/>
                </a:solidFill>
                <a:latin typeface="Bahnschrift SemiCondensed" panose="020B0502040204020203" pitchFamily="34" charset="0"/>
              </a:rPr>
              <a:t>A foglalás oldal az esemény részleteinél érhető el. A látogató itt megtekintheti az adott esemény leírását, időpontját és helyszínét, majd egy űrlapon keresztül megadhatja a személyes adatait (név, cím, e-mail), a foglalni kívánt jegyek számát és opcionális </a:t>
            </a:r>
            <a:r>
              <a:rPr lang="hu-HU" sz="2400" dirty="0" err="1">
                <a:solidFill>
                  <a:srgbClr val="FFC000"/>
                </a:solidFill>
                <a:latin typeface="Bahnschrift SemiCondensed" panose="020B0502040204020203" pitchFamily="34" charset="0"/>
              </a:rPr>
              <a:t>megjegyzést.Amikor</a:t>
            </a:r>
            <a:r>
              <a:rPr lang="hu-HU" sz="2400" dirty="0">
                <a:solidFill>
                  <a:srgbClr val="FFC000"/>
                </a:solidFill>
                <a:latin typeface="Bahnschrift SemiCondensed" panose="020B0502040204020203" pitchFamily="34" charset="0"/>
              </a:rPr>
              <a:t> a látogató elküldi az űrlapot, a rendszer a </a:t>
            </a:r>
            <a:r>
              <a:rPr lang="hu-HU" sz="2400" dirty="0" err="1">
                <a:solidFill>
                  <a:srgbClr val="FFC000"/>
                </a:solidFill>
                <a:latin typeface="Bahnschrift SemiCondensed" panose="020B0502040204020203" pitchFamily="34" charset="0"/>
              </a:rPr>
              <a:t>BookingController</a:t>
            </a:r>
            <a:r>
              <a:rPr lang="hu-HU" sz="2400" dirty="0">
                <a:solidFill>
                  <a:srgbClr val="FFC000"/>
                </a:solidFill>
                <a:latin typeface="Bahnschrift SemiCondensed" panose="020B0502040204020203" pitchFamily="34" charset="0"/>
              </a:rPr>
              <a:t> segítségével elmenti a foglalást az adatbázisba, majd az SMTP-n keresztül visszaigazoló e-mailt küld a megadott e-mail címre.</a:t>
            </a:r>
          </a:p>
        </p:txBody>
      </p:sp>
      <p:pic>
        <p:nvPicPr>
          <p:cNvPr id="3" name="Kép 2">
            <a:extLst>
              <a:ext uri="{FF2B5EF4-FFF2-40B4-BE49-F238E27FC236}">
                <a16:creationId xmlns:a16="http://schemas.microsoft.com/office/drawing/2014/main" id="{3729FBFD-6B3F-D730-EA7F-4CA03A5844EA}"/>
              </a:ext>
            </a:extLst>
          </p:cNvPr>
          <p:cNvPicPr>
            <a:picLocks noChangeAspect="1"/>
          </p:cNvPicPr>
          <p:nvPr/>
        </p:nvPicPr>
        <p:blipFill>
          <a:blip r:embed="rId4"/>
          <a:stretch>
            <a:fillRect/>
          </a:stretch>
        </p:blipFill>
        <p:spPr>
          <a:xfrm>
            <a:off x="7052441" y="1334892"/>
            <a:ext cx="5139559" cy="5523108"/>
          </a:xfrm>
          <a:prstGeom prst="rect">
            <a:avLst/>
          </a:prstGeom>
        </p:spPr>
      </p:pic>
    </p:spTree>
    <p:extLst>
      <p:ext uri="{BB962C8B-B14F-4D97-AF65-F5344CB8AC3E}">
        <p14:creationId xmlns:p14="http://schemas.microsoft.com/office/powerpoint/2010/main" val="3585089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F14BC088-598F-D59A-9E2A-7502BF522B10}"/>
            </a:ext>
          </a:extLst>
        </p:cNvPr>
        <p:cNvGrpSpPr/>
        <p:nvPr/>
      </p:nvGrpSpPr>
      <p:grpSpPr>
        <a:xfrm>
          <a:off x="0" y="0"/>
          <a:ext cx="0" cy="0"/>
          <a:chOff x="0" y="0"/>
          <a:chExt cx="0" cy="0"/>
        </a:xfrm>
      </p:grpSpPr>
      <p:sp>
        <p:nvSpPr>
          <p:cNvPr id="5" name="Szövegdoboz 4">
            <a:extLst>
              <a:ext uri="{FF2B5EF4-FFF2-40B4-BE49-F238E27FC236}">
                <a16:creationId xmlns:a16="http://schemas.microsoft.com/office/drawing/2014/main" id="{67A5395C-FD0F-569A-21D7-AB3A9BEF01D7}"/>
              </a:ext>
            </a:extLst>
          </p:cNvPr>
          <p:cNvSpPr txBox="1"/>
          <p:nvPr/>
        </p:nvSpPr>
        <p:spPr>
          <a:xfrm>
            <a:off x="945931" y="2608117"/>
            <a:ext cx="4442792" cy="1200329"/>
          </a:xfrm>
          <a:prstGeom prst="rect">
            <a:avLst/>
          </a:prstGeom>
          <a:noFill/>
        </p:spPr>
        <p:txBody>
          <a:bodyPr wrap="square" rtlCol="0">
            <a:spAutoFit/>
          </a:bodyPr>
          <a:lstStyle/>
          <a:p>
            <a:pPr algn="ctr"/>
            <a:r>
              <a:rPr lang="hu-HU" sz="7200" dirty="0">
                <a:solidFill>
                  <a:srgbClr val="FFC000"/>
                </a:solidFill>
                <a:latin typeface="Bodoni MT Poster Compressed" panose="02070706080601050204" pitchFamily="18" charset="0"/>
              </a:rPr>
              <a:t>Foglalás </a:t>
            </a:r>
            <a:r>
              <a:rPr lang="hu-HU" sz="7200" dirty="0" err="1">
                <a:solidFill>
                  <a:srgbClr val="FFC000"/>
                </a:solidFill>
                <a:latin typeface="Bodoni MT Poster Compressed" panose="02070706080601050204" pitchFamily="18" charset="0"/>
              </a:rPr>
              <a:t>urlap</a:t>
            </a:r>
            <a:endParaRPr lang="hu-HU" dirty="0"/>
          </a:p>
        </p:txBody>
      </p:sp>
      <p:sp>
        <p:nvSpPr>
          <p:cNvPr id="4" name="Szövegdoboz 3">
            <a:extLst>
              <a:ext uri="{FF2B5EF4-FFF2-40B4-BE49-F238E27FC236}">
                <a16:creationId xmlns:a16="http://schemas.microsoft.com/office/drawing/2014/main" id="{9391F36A-6F3A-27CB-2942-4243DB55D25C}"/>
              </a:ext>
            </a:extLst>
          </p:cNvPr>
          <p:cNvSpPr txBox="1"/>
          <p:nvPr/>
        </p:nvSpPr>
        <p:spPr>
          <a:xfrm>
            <a:off x="2173381" y="2608117"/>
            <a:ext cx="2808942" cy="923330"/>
          </a:xfrm>
          <a:prstGeom prst="rect">
            <a:avLst/>
          </a:prstGeom>
          <a:noFill/>
        </p:spPr>
        <p:txBody>
          <a:bodyPr wrap="square" rtlCol="0">
            <a:spAutoFit/>
          </a:bodyPr>
          <a:lstStyle/>
          <a:p>
            <a:pPr algn="ctr"/>
            <a:r>
              <a:rPr lang="hu-HU" sz="5400" i="1" dirty="0">
                <a:solidFill>
                  <a:srgbClr val="FFC000"/>
                </a:solidFill>
                <a:latin typeface="Bodoni MT Poster Compressed" panose="02070706080601050204" pitchFamily="18" charset="0"/>
              </a:rPr>
              <a:t>"</a:t>
            </a:r>
            <a:endParaRPr lang="hu-HU" sz="1200" i="1" dirty="0"/>
          </a:p>
        </p:txBody>
      </p:sp>
      <p:pic>
        <p:nvPicPr>
          <p:cNvPr id="6" name="Kép 5">
            <a:extLst>
              <a:ext uri="{FF2B5EF4-FFF2-40B4-BE49-F238E27FC236}">
                <a16:creationId xmlns:a16="http://schemas.microsoft.com/office/drawing/2014/main" id="{1B0CAB68-F7B8-5DCC-11BF-CFEE3759896E}"/>
              </a:ext>
            </a:extLst>
          </p:cNvPr>
          <p:cNvPicPr>
            <a:picLocks noChangeAspect="1"/>
          </p:cNvPicPr>
          <p:nvPr/>
        </p:nvPicPr>
        <p:blipFill>
          <a:blip r:embed="rId4"/>
          <a:stretch>
            <a:fillRect/>
          </a:stretch>
        </p:blipFill>
        <p:spPr>
          <a:xfrm>
            <a:off x="6803279" y="-75079"/>
            <a:ext cx="5466080" cy="6933079"/>
          </a:xfrm>
          <a:prstGeom prst="rect">
            <a:avLst/>
          </a:prstGeom>
        </p:spPr>
      </p:pic>
    </p:spTree>
    <p:extLst>
      <p:ext uri="{BB962C8B-B14F-4D97-AF65-F5344CB8AC3E}">
        <p14:creationId xmlns:p14="http://schemas.microsoft.com/office/powerpoint/2010/main" val="3726385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13CD5402-F1C4-997A-E66B-E805ED3C9F38}"/>
            </a:ext>
          </a:extLst>
        </p:cNvPr>
        <p:cNvGrpSpPr/>
        <p:nvPr/>
      </p:nvGrpSpPr>
      <p:grpSpPr>
        <a:xfrm>
          <a:off x="0" y="0"/>
          <a:ext cx="0" cy="0"/>
          <a:chOff x="0" y="0"/>
          <a:chExt cx="0" cy="0"/>
        </a:xfrm>
      </p:grpSpPr>
      <p:sp>
        <p:nvSpPr>
          <p:cNvPr id="5" name="Szövegdoboz 4">
            <a:extLst>
              <a:ext uri="{FF2B5EF4-FFF2-40B4-BE49-F238E27FC236}">
                <a16:creationId xmlns:a16="http://schemas.microsoft.com/office/drawing/2014/main" id="{95C877F5-3DAF-1B1F-D7D8-78BFFADBA676}"/>
              </a:ext>
            </a:extLst>
          </p:cNvPr>
          <p:cNvSpPr txBox="1"/>
          <p:nvPr/>
        </p:nvSpPr>
        <p:spPr>
          <a:xfrm>
            <a:off x="3874604" y="129208"/>
            <a:ext cx="4442792" cy="1200329"/>
          </a:xfrm>
          <a:prstGeom prst="rect">
            <a:avLst/>
          </a:prstGeom>
          <a:noFill/>
        </p:spPr>
        <p:txBody>
          <a:bodyPr wrap="square" rtlCol="0">
            <a:spAutoFit/>
          </a:bodyPr>
          <a:lstStyle/>
          <a:p>
            <a:pPr algn="ctr"/>
            <a:r>
              <a:rPr lang="hu-HU" sz="7200" dirty="0">
                <a:solidFill>
                  <a:srgbClr val="FFC000"/>
                </a:solidFill>
                <a:latin typeface="Bodoni MT Poster Compressed" panose="02070706080601050204" pitchFamily="18" charset="0"/>
              </a:rPr>
              <a:t>Update</a:t>
            </a:r>
            <a:endParaRPr lang="hu-HU" dirty="0"/>
          </a:p>
        </p:txBody>
      </p:sp>
      <p:sp>
        <p:nvSpPr>
          <p:cNvPr id="6" name="Szövegdoboz 5">
            <a:extLst>
              <a:ext uri="{FF2B5EF4-FFF2-40B4-BE49-F238E27FC236}">
                <a16:creationId xmlns:a16="http://schemas.microsoft.com/office/drawing/2014/main" id="{935DD3E7-515E-5A0F-3FE9-8ACF9E8C0E6A}"/>
              </a:ext>
            </a:extLst>
          </p:cNvPr>
          <p:cNvSpPr txBox="1"/>
          <p:nvPr/>
        </p:nvSpPr>
        <p:spPr>
          <a:xfrm>
            <a:off x="604630" y="1649895"/>
            <a:ext cx="10982740" cy="4524315"/>
          </a:xfrm>
          <a:prstGeom prst="rect">
            <a:avLst/>
          </a:prstGeom>
          <a:noFill/>
        </p:spPr>
        <p:txBody>
          <a:bodyPr wrap="square" rtlCol="0">
            <a:spAutoFit/>
          </a:bodyPr>
          <a:lstStyle/>
          <a:p>
            <a:pPr algn="just">
              <a:buNone/>
            </a:pPr>
            <a:r>
              <a:rPr lang="en-US" sz="2400" dirty="0">
                <a:solidFill>
                  <a:srgbClr val="FFC000"/>
                </a:solidFill>
                <a:latin typeface="Bahnschrift SemiCondensed" panose="020B0502040204020203" pitchFamily="34" charset="0"/>
              </a:rPr>
              <a:t>During the development process, one of the most important factors was maintaining continuous communication with Tamás. Constant brainstorming and joint planning played an essential role in ensuring that the project progressed smoothly. Our regular discussions not only allowed us to clarify tasks but also gave us the opportunity to find creative solutions together to the problems that arose. This kind of collaboration ensured that we always worked in harmony and that every detail of the project aligned with the set goals.</a:t>
            </a:r>
            <a:r>
              <a:rPr lang="hu-HU" sz="2400" dirty="0">
                <a:solidFill>
                  <a:srgbClr val="FFC000"/>
                </a:solidFill>
                <a:latin typeface="Bahnschrift SemiCondensed" panose="020B0502040204020203" pitchFamily="34" charset="0"/>
              </a:rPr>
              <a:t> </a:t>
            </a:r>
            <a:br>
              <a:rPr lang="hu-HU" sz="2400" dirty="0">
                <a:solidFill>
                  <a:srgbClr val="FFC000"/>
                </a:solidFill>
                <a:latin typeface="Bahnschrift SemiCondensed" panose="020B0502040204020203" pitchFamily="34" charset="0"/>
              </a:rPr>
            </a:br>
            <a:r>
              <a:rPr lang="en-US" sz="2400" dirty="0">
                <a:solidFill>
                  <a:srgbClr val="FFC000"/>
                </a:solidFill>
                <a:latin typeface="Bahnschrift SemiCondensed" panose="020B0502040204020203" pitchFamily="34" charset="0"/>
              </a:rPr>
              <a:t>Of course, even in its current state the project is already usable, but it still holds many opportunities for further development. One key area is the improvement of the frontend, which could better reflect the world of the </a:t>
            </a:r>
            <a:r>
              <a:rPr lang="en-US" sz="2400" dirty="0" err="1">
                <a:solidFill>
                  <a:srgbClr val="FFC000"/>
                </a:solidFill>
                <a:latin typeface="Bahnschrift SemiCondensed" panose="020B0502040204020203" pitchFamily="34" charset="0"/>
              </a:rPr>
              <a:t>ImPro</a:t>
            </a:r>
            <a:r>
              <a:rPr lang="en-US" sz="2400" dirty="0">
                <a:solidFill>
                  <a:srgbClr val="FFC000"/>
                </a:solidFill>
                <a:latin typeface="Bahnschrift SemiCondensed" panose="020B0502040204020203" pitchFamily="34" charset="0"/>
              </a:rPr>
              <a:t> troupe, highlighting its improvisational and creative spirit. While the current interface functions well, aesthetically there is still room to visually express the troupe’s unique identity more effectively.</a:t>
            </a:r>
            <a:endParaRPr lang="hu-HU" sz="2400" dirty="0">
              <a:solidFill>
                <a:srgbClr val="FFC000"/>
              </a:solidFill>
              <a:latin typeface="Bahnschrift SemiCondensed" panose="020B0502040204020203" pitchFamily="34" charset="0"/>
            </a:endParaRPr>
          </a:p>
        </p:txBody>
      </p:sp>
    </p:spTree>
    <p:extLst>
      <p:ext uri="{BB962C8B-B14F-4D97-AF65-F5344CB8AC3E}">
        <p14:creationId xmlns:p14="http://schemas.microsoft.com/office/powerpoint/2010/main" val="2367532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D8FA17EB-25A2-C369-35A7-E34B371F2203}"/>
            </a:ext>
          </a:extLst>
        </p:cNvPr>
        <p:cNvGrpSpPr/>
        <p:nvPr/>
      </p:nvGrpSpPr>
      <p:grpSpPr>
        <a:xfrm>
          <a:off x="0" y="0"/>
          <a:ext cx="0" cy="0"/>
          <a:chOff x="0" y="0"/>
          <a:chExt cx="0" cy="0"/>
        </a:xfrm>
      </p:grpSpPr>
      <p:sp>
        <p:nvSpPr>
          <p:cNvPr id="6" name="Szövegdoboz 5">
            <a:extLst>
              <a:ext uri="{FF2B5EF4-FFF2-40B4-BE49-F238E27FC236}">
                <a16:creationId xmlns:a16="http://schemas.microsoft.com/office/drawing/2014/main" id="{0ABE51AF-D284-6DFA-BC8D-0CBDA5D2F4F3}"/>
              </a:ext>
            </a:extLst>
          </p:cNvPr>
          <p:cNvSpPr txBox="1"/>
          <p:nvPr/>
        </p:nvSpPr>
        <p:spPr>
          <a:xfrm>
            <a:off x="604630" y="1649895"/>
            <a:ext cx="10982740" cy="3785652"/>
          </a:xfrm>
          <a:prstGeom prst="rect">
            <a:avLst/>
          </a:prstGeom>
          <a:noFill/>
        </p:spPr>
        <p:txBody>
          <a:bodyPr wrap="square" rtlCol="0">
            <a:spAutoFit/>
          </a:bodyPr>
          <a:lstStyle/>
          <a:p>
            <a:pPr algn="just">
              <a:buNone/>
            </a:pPr>
            <a:r>
              <a:rPr lang="en-US" sz="2400" dirty="0">
                <a:solidFill>
                  <a:srgbClr val="FFC000"/>
                </a:solidFill>
                <a:latin typeface="Bahnschrift SemiCondensed" panose="020B0502040204020203" pitchFamily="34" charset="0"/>
              </a:rPr>
              <a:t>Another important direction would be to expand the image gallery. It would be useful if the images were not uploaded into one common space but organized into separate categories, such as “Performances,” “Rehearsals,” or “Behind the Scenes.” This would make the gallery more transparent and enjoyable for visitors.</a:t>
            </a:r>
            <a:endParaRPr lang="hu-HU" sz="2400" dirty="0">
              <a:solidFill>
                <a:srgbClr val="FFC000"/>
              </a:solidFill>
              <a:latin typeface="Bahnschrift SemiCondensed" panose="020B0502040204020203" pitchFamily="34" charset="0"/>
            </a:endParaRPr>
          </a:p>
          <a:p>
            <a:pPr algn="just">
              <a:buNone/>
            </a:pPr>
            <a:endParaRPr lang="hu-HU" sz="2400" dirty="0">
              <a:solidFill>
                <a:srgbClr val="FFC000"/>
              </a:solidFill>
              <a:latin typeface="Bahnschrift SemiCondensed" panose="020B0502040204020203" pitchFamily="34" charset="0"/>
            </a:endParaRPr>
          </a:p>
          <a:p>
            <a:pPr algn="just">
              <a:buNone/>
            </a:pPr>
            <a:r>
              <a:rPr lang="en-US" sz="2400" dirty="0">
                <a:solidFill>
                  <a:srgbClr val="FFC000"/>
                </a:solidFill>
                <a:latin typeface="Bahnschrift SemiCondensed" panose="020B0502040204020203" pitchFamily="34" charset="0"/>
              </a:rPr>
              <a:t>The contact page also offers several possibilities for expansion. One of these would be the integration of social media platforms, allowing visitors to directly access the troupe’s latest content on Facebook, Instagram, or other channels. In addition, integrating the Google Business account into the site would also be worthwhile, as it would make sharing venues and events easier and contribute to simplifying the ticket booking process.</a:t>
            </a:r>
            <a:endParaRPr lang="hu-HU" sz="2400" dirty="0">
              <a:solidFill>
                <a:srgbClr val="FFC000"/>
              </a:solidFill>
              <a:latin typeface="Bahnschrift SemiCondensed" panose="020B0502040204020203" pitchFamily="34" charset="0"/>
            </a:endParaRPr>
          </a:p>
        </p:txBody>
      </p:sp>
    </p:spTree>
    <p:extLst>
      <p:ext uri="{BB962C8B-B14F-4D97-AF65-F5344CB8AC3E}">
        <p14:creationId xmlns:p14="http://schemas.microsoft.com/office/powerpoint/2010/main" val="2865620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8B86475C-CA43-6A87-585F-4C829CC640C0}"/>
            </a:ext>
          </a:extLst>
        </p:cNvPr>
        <p:cNvGrpSpPr/>
        <p:nvPr/>
      </p:nvGrpSpPr>
      <p:grpSpPr>
        <a:xfrm>
          <a:off x="0" y="0"/>
          <a:ext cx="0" cy="0"/>
          <a:chOff x="0" y="0"/>
          <a:chExt cx="0" cy="0"/>
        </a:xfrm>
      </p:grpSpPr>
      <p:sp>
        <p:nvSpPr>
          <p:cNvPr id="2" name="Téglalap: lekerekített 1">
            <a:extLst>
              <a:ext uri="{FF2B5EF4-FFF2-40B4-BE49-F238E27FC236}">
                <a16:creationId xmlns:a16="http://schemas.microsoft.com/office/drawing/2014/main" id="{D6F5D244-EB1E-28A2-6B01-725F19F2DDCD}"/>
              </a:ext>
            </a:extLst>
          </p:cNvPr>
          <p:cNvSpPr/>
          <p:nvPr/>
        </p:nvSpPr>
        <p:spPr>
          <a:xfrm>
            <a:off x="1880042" y="891760"/>
            <a:ext cx="8422198" cy="3448879"/>
          </a:xfrm>
          <a:prstGeom prst="roundRect">
            <a:avLst/>
          </a:prstGeom>
          <a:solidFill>
            <a:schemeClr val="tx1">
              <a:alpha val="47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5" name="Szövegdoboz 4">
            <a:extLst>
              <a:ext uri="{FF2B5EF4-FFF2-40B4-BE49-F238E27FC236}">
                <a16:creationId xmlns:a16="http://schemas.microsoft.com/office/drawing/2014/main" id="{664DCAF4-C13E-EC73-8158-F1FAD89EC29F}"/>
              </a:ext>
            </a:extLst>
          </p:cNvPr>
          <p:cNvSpPr txBox="1"/>
          <p:nvPr/>
        </p:nvSpPr>
        <p:spPr>
          <a:xfrm>
            <a:off x="1977942" y="1002968"/>
            <a:ext cx="8236116" cy="1862048"/>
          </a:xfrm>
          <a:prstGeom prst="rect">
            <a:avLst/>
          </a:prstGeom>
          <a:noFill/>
        </p:spPr>
        <p:txBody>
          <a:bodyPr wrap="square" rtlCol="0">
            <a:spAutoFit/>
          </a:bodyPr>
          <a:lstStyle/>
          <a:p>
            <a:pPr algn="ctr"/>
            <a:r>
              <a:rPr lang="hu-HU" sz="11500" dirty="0">
                <a:solidFill>
                  <a:srgbClr val="FFC000"/>
                </a:solidFill>
                <a:latin typeface="Bodoni MT Poster Compressed" panose="02070706080601050204" pitchFamily="18" charset="0"/>
              </a:rPr>
              <a:t>Köszönjük a figyelmet!</a:t>
            </a:r>
            <a:endParaRPr lang="hu-HU" sz="3200" dirty="0"/>
          </a:p>
        </p:txBody>
      </p:sp>
      <p:sp>
        <p:nvSpPr>
          <p:cNvPr id="6" name="Szövegdoboz 5">
            <a:extLst>
              <a:ext uri="{FF2B5EF4-FFF2-40B4-BE49-F238E27FC236}">
                <a16:creationId xmlns:a16="http://schemas.microsoft.com/office/drawing/2014/main" id="{C904B68D-FD47-A152-16AE-1B9CEEDE6194}"/>
              </a:ext>
            </a:extLst>
          </p:cNvPr>
          <p:cNvSpPr txBox="1"/>
          <p:nvPr/>
        </p:nvSpPr>
        <p:spPr>
          <a:xfrm>
            <a:off x="604630" y="2991015"/>
            <a:ext cx="10982740" cy="830997"/>
          </a:xfrm>
          <a:prstGeom prst="rect">
            <a:avLst/>
          </a:prstGeom>
          <a:noFill/>
        </p:spPr>
        <p:txBody>
          <a:bodyPr wrap="square" rtlCol="0">
            <a:spAutoFit/>
          </a:bodyPr>
          <a:lstStyle/>
          <a:p>
            <a:pPr algn="ctr">
              <a:buNone/>
            </a:pPr>
            <a:r>
              <a:rPr lang="hu-HU" sz="2400" dirty="0">
                <a:solidFill>
                  <a:srgbClr val="FFC000"/>
                </a:solidFill>
                <a:latin typeface="Bahnschrift SemiCondensed" panose="020B0502040204020203" pitchFamily="34" charset="0"/>
              </a:rPr>
              <a:t>A projekt az </a:t>
            </a:r>
            <a:r>
              <a:rPr lang="hu-HU" sz="2400" dirty="0" err="1">
                <a:solidFill>
                  <a:srgbClr val="FFC000"/>
                </a:solidFill>
                <a:latin typeface="Bahnschrift SemiCondensed" panose="020B0502040204020203" pitchFamily="34" charset="0"/>
              </a:rPr>
              <a:t>ImPro</a:t>
            </a:r>
            <a:r>
              <a:rPr lang="hu-HU" sz="2400" dirty="0">
                <a:solidFill>
                  <a:srgbClr val="FFC000"/>
                </a:solidFill>
                <a:latin typeface="Bahnschrift SemiCondensed" panose="020B0502040204020203" pitchFamily="34" charset="0"/>
              </a:rPr>
              <a:t> társulat működéséből inspirálódott.</a:t>
            </a:r>
          </a:p>
          <a:p>
            <a:pPr algn="ctr">
              <a:buNone/>
            </a:pPr>
            <a:r>
              <a:rPr lang="hu-HU" sz="2400" dirty="0">
                <a:solidFill>
                  <a:srgbClr val="FFC000"/>
                </a:solidFill>
                <a:latin typeface="Bahnschrift SemiCondensed" panose="020B0502040204020203" pitchFamily="34" charset="0"/>
              </a:rPr>
              <a:t>www.improtarsulat.info</a:t>
            </a:r>
          </a:p>
        </p:txBody>
      </p:sp>
      <p:pic>
        <p:nvPicPr>
          <p:cNvPr id="4" name="Kép 3" descr="A képen lámpa, Neon látható&#10;&#10;Előfordulhat, hogy az AI által létrehozott tartalom helytelen.">
            <a:extLst>
              <a:ext uri="{FF2B5EF4-FFF2-40B4-BE49-F238E27FC236}">
                <a16:creationId xmlns:a16="http://schemas.microsoft.com/office/drawing/2014/main" id="{C891ECEE-515F-67ED-6B17-091883B77F2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95460" y="3948011"/>
            <a:ext cx="2391362" cy="2391362"/>
          </a:xfrm>
          <a:prstGeom prst="rect">
            <a:avLst/>
          </a:prstGeom>
          <a:effectLst>
            <a:reflection blurRad="6350" stA="50000" endA="300" endPos="38500" dist="50800" dir="5400000" sy="-100000" algn="bl" rotWithShape="0"/>
          </a:effectLst>
        </p:spPr>
      </p:pic>
    </p:spTree>
    <p:extLst>
      <p:ext uri="{BB962C8B-B14F-4D97-AF65-F5344CB8AC3E}">
        <p14:creationId xmlns:p14="http://schemas.microsoft.com/office/powerpoint/2010/main" val="81538794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églalap: lekerekített 5">
            <a:extLst>
              <a:ext uri="{FF2B5EF4-FFF2-40B4-BE49-F238E27FC236}">
                <a16:creationId xmlns:a16="http://schemas.microsoft.com/office/drawing/2014/main" id="{AAC85D95-72EB-CF3C-D11D-80BE3D13B6F1}"/>
              </a:ext>
            </a:extLst>
          </p:cNvPr>
          <p:cNvSpPr/>
          <p:nvPr/>
        </p:nvSpPr>
        <p:spPr>
          <a:xfrm>
            <a:off x="3637722" y="1401417"/>
            <a:ext cx="4681330" cy="3448879"/>
          </a:xfrm>
          <a:prstGeom prst="roundRect">
            <a:avLst/>
          </a:prstGeom>
          <a:solidFill>
            <a:schemeClr val="tx1">
              <a:alpha val="47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2" name="Cím 1">
            <a:extLst>
              <a:ext uri="{FF2B5EF4-FFF2-40B4-BE49-F238E27FC236}">
                <a16:creationId xmlns:a16="http://schemas.microsoft.com/office/drawing/2014/main" id="{4D1094BC-4F2C-BF87-6D4F-7F9BE0D12BCC}"/>
              </a:ext>
            </a:extLst>
          </p:cNvPr>
          <p:cNvSpPr>
            <a:spLocks noGrp="1"/>
          </p:cNvSpPr>
          <p:nvPr>
            <p:ph type="ctrTitle"/>
          </p:nvPr>
        </p:nvSpPr>
        <p:spPr/>
        <p:txBody>
          <a:bodyPr/>
          <a:lstStyle/>
          <a:p>
            <a:r>
              <a:rPr lang="hu-HU" dirty="0">
                <a:solidFill>
                  <a:srgbClr val="FFFF00"/>
                </a:solidFill>
                <a:latin typeface="Bodoni MT Poster Compressed" panose="02070706080601050204" pitchFamily="18" charset="0"/>
              </a:rPr>
              <a:t>                     </a:t>
            </a:r>
            <a:r>
              <a:rPr lang="hu-HU" dirty="0">
                <a:solidFill>
                  <a:srgbClr val="FFC000"/>
                </a:solidFill>
                <a:latin typeface="Bodoni MT Poster Compressed" panose="02070706080601050204" pitchFamily="18" charset="0"/>
              </a:rPr>
              <a:t>társulat</a:t>
            </a:r>
            <a:br>
              <a:rPr lang="hu-HU" dirty="0">
                <a:solidFill>
                  <a:srgbClr val="FFC000"/>
                </a:solidFill>
                <a:latin typeface="Bodoni MT Poster Compressed" panose="02070706080601050204" pitchFamily="18" charset="0"/>
              </a:rPr>
            </a:br>
            <a:r>
              <a:rPr lang="hu-HU" dirty="0">
                <a:solidFill>
                  <a:srgbClr val="FFC000"/>
                </a:solidFill>
                <a:latin typeface="Bodoni MT Poster Compressed" panose="02070706080601050204" pitchFamily="18" charset="0"/>
              </a:rPr>
              <a:t>Webalkalmazás</a:t>
            </a:r>
          </a:p>
        </p:txBody>
      </p:sp>
      <p:sp>
        <p:nvSpPr>
          <p:cNvPr id="3" name="Alcím 2">
            <a:extLst>
              <a:ext uri="{FF2B5EF4-FFF2-40B4-BE49-F238E27FC236}">
                <a16:creationId xmlns:a16="http://schemas.microsoft.com/office/drawing/2014/main" id="{1E4B8BE3-DF6F-4F1A-02EE-A11E7231973E}"/>
              </a:ext>
            </a:extLst>
          </p:cNvPr>
          <p:cNvSpPr>
            <a:spLocks noGrp="1"/>
          </p:cNvSpPr>
          <p:nvPr>
            <p:ph type="subTitle" idx="1"/>
          </p:nvPr>
        </p:nvSpPr>
        <p:spPr/>
        <p:txBody>
          <a:bodyPr/>
          <a:lstStyle/>
          <a:p>
            <a:r>
              <a:rPr lang="hu-HU" dirty="0">
                <a:solidFill>
                  <a:srgbClr val="FFC000"/>
                </a:solidFill>
                <a:latin typeface="Arial Narrow" panose="020B0606020202030204" pitchFamily="34" charset="0"/>
              </a:rPr>
              <a:t>Készítette:</a:t>
            </a:r>
          </a:p>
          <a:p>
            <a:r>
              <a:rPr lang="hu-HU" dirty="0">
                <a:solidFill>
                  <a:srgbClr val="FFC000"/>
                </a:solidFill>
                <a:latin typeface="Arial Narrow" panose="020B0606020202030204" pitchFamily="34" charset="0"/>
              </a:rPr>
              <a:t>Nagy Dániel József &amp; Kürtösi Tamás</a:t>
            </a:r>
          </a:p>
        </p:txBody>
      </p:sp>
      <p:pic>
        <p:nvPicPr>
          <p:cNvPr id="8" name="Kép 7" descr="A képen szöveg, Grafika, Betűtípus, embléma látható&#10;&#10;Előfordulhat, hogy az AI által létrehozott tartalom helytelen.">
            <a:extLst>
              <a:ext uri="{FF2B5EF4-FFF2-40B4-BE49-F238E27FC236}">
                <a16:creationId xmlns:a16="http://schemas.microsoft.com/office/drawing/2014/main" id="{91D27D75-7627-9ECC-E11C-2AE51469E1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86358" y="806934"/>
            <a:ext cx="2479675" cy="2479675"/>
          </a:xfrm>
          <a:prstGeom prst="rect">
            <a:avLst/>
          </a:prstGeom>
        </p:spPr>
      </p:pic>
      <p:pic>
        <p:nvPicPr>
          <p:cNvPr id="9" name="Kép 8">
            <a:extLst>
              <a:ext uri="{FF2B5EF4-FFF2-40B4-BE49-F238E27FC236}">
                <a16:creationId xmlns:a16="http://schemas.microsoft.com/office/drawing/2014/main" id="{7D20DC52-4C25-8B27-1510-C3BFF5BA448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3602038"/>
            <a:ext cx="3888846" cy="2709315"/>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10" name="Kép 9">
            <a:extLst>
              <a:ext uri="{FF2B5EF4-FFF2-40B4-BE49-F238E27FC236}">
                <a16:creationId xmlns:a16="http://schemas.microsoft.com/office/drawing/2014/main" id="{3FC48ABA-5CEF-9BAD-302F-287948E6963B}"/>
              </a:ext>
            </a:extLst>
          </p:cNvPr>
          <p:cNvPicPr>
            <a:picLocks noChangeAspect="1"/>
          </p:cNvPicPr>
          <p:nvPr/>
        </p:nvPicPr>
        <p:blipFill>
          <a:blip r:embed="rId5"/>
          <a:stretch>
            <a:fillRect/>
          </a:stretch>
        </p:blipFill>
        <p:spPr>
          <a:xfrm>
            <a:off x="8495845" y="3286609"/>
            <a:ext cx="3346629" cy="3311178"/>
          </a:xfrm>
          <a:prstGeom prst="rect">
            <a:avLst/>
          </a:prstGeom>
          <a:ln>
            <a:noFill/>
          </a:ln>
          <a:effectLst>
            <a:reflection blurRad="12700" stA="30000" endPos="30000" dist="5000" dir="5400000" sy="-100000" algn="bl" rotWithShape="0"/>
          </a:effectLst>
          <a:scene3d>
            <a:camera prst="perspectiveContrastingLeftFacing" fov="2400000">
              <a:rot lat="123734" lon="1804830" rev="21561075"/>
            </a:camera>
            <a:lightRig rig="threePt" dir="t">
              <a:rot lat="0" lon="0" rev="2700000"/>
            </a:lightRig>
          </a:scene3d>
          <a:sp3d>
            <a:bevelT w="63500" h="50800"/>
          </a:sp3d>
        </p:spPr>
      </p:pic>
    </p:spTree>
    <p:extLst>
      <p:ext uri="{BB962C8B-B14F-4D97-AF65-F5344CB8AC3E}">
        <p14:creationId xmlns:p14="http://schemas.microsoft.com/office/powerpoint/2010/main" val="35091956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000">
        <p15:prstTrans prst="curtains"/>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Szövegdoboz 4">
            <a:extLst>
              <a:ext uri="{FF2B5EF4-FFF2-40B4-BE49-F238E27FC236}">
                <a16:creationId xmlns:a16="http://schemas.microsoft.com/office/drawing/2014/main" id="{BC1F73A6-4CAC-A0EF-676B-FC929A42009A}"/>
              </a:ext>
            </a:extLst>
          </p:cNvPr>
          <p:cNvSpPr txBox="1"/>
          <p:nvPr/>
        </p:nvSpPr>
        <p:spPr>
          <a:xfrm>
            <a:off x="3874604" y="129208"/>
            <a:ext cx="4442792" cy="1200329"/>
          </a:xfrm>
          <a:prstGeom prst="rect">
            <a:avLst/>
          </a:prstGeom>
          <a:noFill/>
        </p:spPr>
        <p:txBody>
          <a:bodyPr wrap="square" rtlCol="0">
            <a:spAutoFit/>
          </a:bodyPr>
          <a:lstStyle/>
          <a:p>
            <a:pPr algn="ctr"/>
            <a:r>
              <a:rPr lang="hu-HU" sz="7200" dirty="0">
                <a:solidFill>
                  <a:srgbClr val="FFC000"/>
                </a:solidFill>
                <a:latin typeface="Bodoni MT Poster Compressed" panose="02070706080601050204" pitchFamily="18" charset="0"/>
              </a:rPr>
              <a:t>Projekt célja</a:t>
            </a:r>
            <a:endParaRPr lang="hu-HU" dirty="0"/>
          </a:p>
        </p:txBody>
      </p:sp>
      <p:sp>
        <p:nvSpPr>
          <p:cNvPr id="6" name="Szövegdoboz 5">
            <a:extLst>
              <a:ext uri="{FF2B5EF4-FFF2-40B4-BE49-F238E27FC236}">
                <a16:creationId xmlns:a16="http://schemas.microsoft.com/office/drawing/2014/main" id="{AA5DCFDD-6D96-EDA0-4907-44CEBCD9E01C}"/>
              </a:ext>
            </a:extLst>
          </p:cNvPr>
          <p:cNvSpPr txBox="1"/>
          <p:nvPr/>
        </p:nvSpPr>
        <p:spPr>
          <a:xfrm>
            <a:off x="715617" y="1461052"/>
            <a:ext cx="10982740" cy="4832092"/>
          </a:xfrm>
          <a:prstGeom prst="rect">
            <a:avLst/>
          </a:prstGeom>
          <a:noFill/>
        </p:spPr>
        <p:txBody>
          <a:bodyPr wrap="square" rtlCol="0">
            <a:spAutoFit/>
          </a:bodyPr>
          <a:lstStyle/>
          <a:p>
            <a:pPr algn="just"/>
            <a:r>
              <a:rPr lang="hu-HU" sz="2800" dirty="0">
                <a:solidFill>
                  <a:srgbClr val="FFC000"/>
                </a:solidFill>
                <a:latin typeface="Bahnschrift SemiCondensed" panose="020B0502040204020203" pitchFamily="34" charset="0"/>
              </a:rPr>
              <a:t>A projekt legfontosabb célja az volt, hogy a színházi társulat működését támogató webalkalmazást hozzunk létre. A cél az volt, hogy a közönség </a:t>
            </a:r>
            <a:r>
              <a:rPr lang="hu-HU" sz="2800" b="1" u="sng" dirty="0">
                <a:solidFill>
                  <a:srgbClr val="FF0000"/>
                </a:solidFill>
                <a:latin typeface="Bahnschrift SemiCondensed" panose="020B0502040204020203" pitchFamily="34" charset="0"/>
              </a:rPr>
              <a:t>könnyen tájékozódhasson </a:t>
            </a:r>
            <a:r>
              <a:rPr lang="hu-HU" sz="2800" dirty="0">
                <a:solidFill>
                  <a:srgbClr val="FFC000"/>
                </a:solidFill>
                <a:latin typeface="Bahnschrift SemiCondensed" panose="020B0502040204020203" pitchFamily="34" charset="0"/>
              </a:rPr>
              <a:t>a fellépésekről, és </a:t>
            </a:r>
            <a:r>
              <a:rPr lang="hu-HU" sz="2800" b="1" u="sng" dirty="0">
                <a:solidFill>
                  <a:srgbClr val="FF0000"/>
                </a:solidFill>
                <a:latin typeface="Bahnschrift SemiCondensed" panose="020B0502040204020203" pitchFamily="34" charset="0"/>
              </a:rPr>
              <a:t>egyszerűen foglalhasson </a:t>
            </a:r>
            <a:r>
              <a:rPr lang="hu-HU" sz="2800" dirty="0">
                <a:solidFill>
                  <a:srgbClr val="FFC000"/>
                </a:solidFill>
                <a:latin typeface="Bahnschrift SemiCondensed" panose="020B0502040204020203" pitchFamily="34" charset="0"/>
              </a:rPr>
              <a:t>jegyet az előadásokra. Emellett a társulat tagjai számára lehetőséget kellett biztosítani a </a:t>
            </a:r>
            <a:r>
              <a:rPr lang="hu-HU" sz="2800" b="1" u="sng" dirty="0">
                <a:solidFill>
                  <a:srgbClr val="FF0000"/>
                </a:solidFill>
                <a:latin typeface="Bahnschrift SemiCondensed" panose="020B0502040204020203" pitchFamily="34" charset="0"/>
              </a:rPr>
              <a:t>galéria kezelésére</a:t>
            </a:r>
            <a:r>
              <a:rPr lang="hu-HU" sz="2800" dirty="0">
                <a:solidFill>
                  <a:srgbClr val="FFC000"/>
                </a:solidFill>
                <a:latin typeface="Bahnschrift SemiCondensed" panose="020B0502040204020203" pitchFamily="34" charset="0"/>
              </a:rPr>
              <a:t>, míg az adminisztrátoroknak teljes körű hozzáférést biztosítani </a:t>
            </a:r>
            <a:r>
              <a:rPr lang="hu-HU" sz="2800" b="1" u="sng" dirty="0">
                <a:solidFill>
                  <a:srgbClr val="FF0000"/>
                </a:solidFill>
                <a:latin typeface="Bahnschrift SemiCondensed" panose="020B0502040204020203" pitchFamily="34" charset="0"/>
              </a:rPr>
              <a:t>az események és foglalások kezeléséhez</a:t>
            </a:r>
            <a:r>
              <a:rPr lang="hu-HU" sz="2800" dirty="0">
                <a:solidFill>
                  <a:srgbClr val="FFC000"/>
                </a:solidFill>
                <a:latin typeface="Bahnschrift SemiCondensed" panose="020B0502040204020203" pitchFamily="34" charset="0"/>
              </a:rPr>
              <a:t>. Az alkalmazás reszponzív módon működik, így számítógépen, tableten és mobilon egyaránt jól használható.</a:t>
            </a:r>
            <a:br>
              <a:rPr lang="hu-HU" sz="2800" dirty="0">
                <a:solidFill>
                  <a:srgbClr val="FFC000"/>
                </a:solidFill>
                <a:latin typeface="Bahnschrift SemiCondensed" panose="020B0502040204020203" pitchFamily="34" charset="0"/>
              </a:rPr>
            </a:br>
            <a:r>
              <a:rPr lang="hu-HU" sz="2800" dirty="0">
                <a:solidFill>
                  <a:srgbClr val="FFC000"/>
                </a:solidFill>
                <a:latin typeface="Bahnschrift SemiCondensed" panose="020B0502040204020203" pitchFamily="34" charset="0"/>
              </a:rPr>
              <a:t>A célközönség három fő csoportra osztható: a nézők és rajongók, akik információt keresnek és foglalnak; a társulati tagok, akik képeket töltenek fel; valamint az adminisztrátorok, akik teljes körűen menedzselik az oldalt.</a:t>
            </a:r>
          </a:p>
        </p:txBody>
      </p:sp>
    </p:spTree>
    <p:extLst>
      <p:ext uri="{BB962C8B-B14F-4D97-AF65-F5344CB8AC3E}">
        <p14:creationId xmlns:p14="http://schemas.microsoft.com/office/powerpoint/2010/main" val="36201302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421BE264-D1A4-B99F-80F2-70523F6C4952}"/>
            </a:ext>
          </a:extLst>
        </p:cNvPr>
        <p:cNvGrpSpPr/>
        <p:nvPr/>
      </p:nvGrpSpPr>
      <p:grpSpPr>
        <a:xfrm>
          <a:off x="0" y="0"/>
          <a:ext cx="0" cy="0"/>
          <a:chOff x="0" y="0"/>
          <a:chExt cx="0" cy="0"/>
        </a:xfrm>
      </p:grpSpPr>
      <p:sp>
        <p:nvSpPr>
          <p:cNvPr id="5" name="Szövegdoboz 4">
            <a:extLst>
              <a:ext uri="{FF2B5EF4-FFF2-40B4-BE49-F238E27FC236}">
                <a16:creationId xmlns:a16="http://schemas.microsoft.com/office/drawing/2014/main" id="{3F924EB2-2F4B-5883-ED99-7298601D961E}"/>
              </a:ext>
            </a:extLst>
          </p:cNvPr>
          <p:cNvSpPr txBox="1"/>
          <p:nvPr/>
        </p:nvSpPr>
        <p:spPr>
          <a:xfrm>
            <a:off x="3874604" y="129208"/>
            <a:ext cx="4442792" cy="1200329"/>
          </a:xfrm>
          <a:prstGeom prst="rect">
            <a:avLst/>
          </a:prstGeom>
          <a:noFill/>
        </p:spPr>
        <p:txBody>
          <a:bodyPr wrap="square" rtlCol="0">
            <a:spAutoFit/>
          </a:bodyPr>
          <a:lstStyle/>
          <a:p>
            <a:pPr algn="ctr"/>
            <a:r>
              <a:rPr lang="hu-HU" sz="7200" dirty="0">
                <a:solidFill>
                  <a:srgbClr val="FFC000"/>
                </a:solidFill>
                <a:latin typeface="Bodoni MT Poster Compressed" panose="02070706080601050204" pitchFamily="18" charset="0"/>
              </a:rPr>
              <a:t>Csapatmunka</a:t>
            </a:r>
            <a:endParaRPr lang="hu-HU" dirty="0"/>
          </a:p>
        </p:txBody>
      </p:sp>
      <p:sp>
        <p:nvSpPr>
          <p:cNvPr id="6" name="Szövegdoboz 5">
            <a:extLst>
              <a:ext uri="{FF2B5EF4-FFF2-40B4-BE49-F238E27FC236}">
                <a16:creationId xmlns:a16="http://schemas.microsoft.com/office/drawing/2014/main" id="{C189A55F-D9CA-47B8-B2A7-511FF9469C53}"/>
              </a:ext>
            </a:extLst>
          </p:cNvPr>
          <p:cNvSpPr txBox="1"/>
          <p:nvPr/>
        </p:nvSpPr>
        <p:spPr>
          <a:xfrm>
            <a:off x="604630" y="1649895"/>
            <a:ext cx="10982740" cy="3785652"/>
          </a:xfrm>
          <a:prstGeom prst="rect">
            <a:avLst/>
          </a:prstGeom>
          <a:noFill/>
        </p:spPr>
        <p:txBody>
          <a:bodyPr wrap="square" rtlCol="0">
            <a:spAutoFit/>
          </a:bodyPr>
          <a:lstStyle/>
          <a:p>
            <a:pPr>
              <a:buNone/>
            </a:pPr>
            <a:r>
              <a:rPr lang="hu-HU" sz="2400" b="1" dirty="0">
                <a:solidFill>
                  <a:srgbClr val="FFC000"/>
                </a:solidFill>
                <a:latin typeface="Bahnschrift SemiCondensed" panose="020B0502040204020203" pitchFamily="34" charset="0"/>
              </a:rPr>
              <a:t>Kürtösi Tamás (Frontend fejlesztés)</a:t>
            </a:r>
            <a:endParaRPr lang="hu-HU" sz="2400" dirty="0">
              <a:solidFill>
                <a:srgbClr val="FFC000"/>
              </a:solidFill>
              <a:latin typeface="Bahnschrift SemiCondensed" panose="020B0502040204020203" pitchFamily="34" charset="0"/>
            </a:endParaRPr>
          </a:p>
          <a:p>
            <a:pPr>
              <a:buFont typeface="Arial" panose="020B0604020202020204" pitchFamily="34" charset="0"/>
              <a:buChar char="•"/>
            </a:pPr>
            <a:r>
              <a:rPr lang="hu-HU" sz="2400" dirty="0">
                <a:solidFill>
                  <a:srgbClr val="FFC000"/>
                </a:solidFill>
                <a:latin typeface="Bahnschrift SemiCondensed" panose="020B0502040204020203" pitchFamily="34" charset="0"/>
              </a:rPr>
              <a:t>A felhasználói felület teljes elkészítése</a:t>
            </a:r>
          </a:p>
          <a:p>
            <a:pPr>
              <a:buFont typeface="Arial" panose="020B0604020202020204" pitchFamily="34" charset="0"/>
              <a:buChar char="•"/>
            </a:pPr>
            <a:r>
              <a:rPr lang="hu-HU" sz="2400" dirty="0">
                <a:solidFill>
                  <a:srgbClr val="FFC000"/>
                </a:solidFill>
                <a:latin typeface="Bahnschrift SemiCondensed" panose="020B0502040204020203" pitchFamily="34" charset="0"/>
              </a:rPr>
              <a:t>Nézetek kialakítása, reszponzív megjelenés biztosítása</a:t>
            </a:r>
          </a:p>
          <a:p>
            <a:pPr>
              <a:buFont typeface="Arial" panose="020B0604020202020204" pitchFamily="34" charset="0"/>
              <a:buChar char="•"/>
            </a:pPr>
            <a:r>
              <a:rPr lang="hu-HU" sz="2400" dirty="0">
                <a:solidFill>
                  <a:srgbClr val="FFC000"/>
                </a:solidFill>
                <a:latin typeface="Bahnschrift SemiCondensed" panose="020B0502040204020203" pitchFamily="34" charset="0"/>
              </a:rPr>
              <a:t>Felhasználóbarát design tervezése</a:t>
            </a:r>
          </a:p>
          <a:p>
            <a:pPr>
              <a:buNone/>
            </a:pPr>
            <a:r>
              <a:rPr lang="hu-HU" sz="2400" b="1" dirty="0">
                <a:solidFill>
                  <a:srgbClr val="FFC000"/>
                </a:solidFill>
                <a:latin typeface="Bahnschrift SemiCondensed" panose="020B0502040204020203" pitchFamily="34" charset="0"/>
              </a:rPr>
              <a:t>Nagy Dániel (Frontend átvétel + Backend fejlesztés)</a:t>
            </a:r>
            <a:endParaRPr lang="hu-HU" sz="2400" dirty="0">
              <a:solidFill>
                <a:srgbClr val="FFC000"/>
              </a:solidFill>
              <a:latin typeface="Bahnschrift SemiCondensed" panose="020B0502040204020203" pitchFamily="34" charset="0"/>
            </a:endParaRPr>
          </a:p>
          <a:p>
            <a:pPr>
              <a:buFont typeface="Arial" panose="020B0604020202020204" pitchFamily="34" charset="0"/>
              <a:buChar char="•"/>
            </a:pPr>
            <a:r>
              <a:rPr lang="hu-HU" sz="2400" dirty="0">
                <a:solidFill>
                  <a:srgbClr val="FFC000"/>
                </a:solidFill>
                <a:latin typeface="Bahnschrift SemiCondensed" panose="020B0502040204020203" pitchFamily="34" charset="0"/>
              </a:rPr>
              <a:t>Backend rendszer teljes megtervezése és megvalósítása</a:t>
            </a:r>
          </a:p>
          <a:p>
            <a:pPr>
              <a:buFont typeface="Arial" panose="020B0604020202020204" pitchFamily="34" charset="0"/>
              <a:buChar char="•"/>
            </a:pPr>
            <a:r>
              <a:rPr lang="hu-HU" sz="2400" dirty="0">
                <a:solidFill>
                  <a:srgbClr val="FFC000"/>
                </a:solidFill>
                <a:latin typeface="Bahnschrift SemiCondensed" panose="020B0502040204020203" pitchFamily="34" charset="0"/>
              </a:rPr>
              <a:t>Adatbázis struktúra kialakítása</a:t>
            </a:r>
          </a:p>
          <a:p>
            <a:pPr>
              <a:buFont typeface="Arial" panose="020B0604020202020204" pitchFamily="34" charset="0"/>
              <a:buChar char="•"/>
            </a:pPr>
            <a:r>
              <a:rPr lang="hu-HU" sz="2400" dirty="0">
                <a:solidFill>
                  <a:srgbClr val="FFC000"/>
                </a:solidFill>
                <a:latin typeface="Bahnschrift SemiCondensed" panose="020B0502040204020203" pitchFamily="34" charset="0"/>
              </a:rPr>
              <a:t>Vezérlők és modellek elkészítése</a:t>
            </a:r>
          </a:p>
          <a:p>
            <a:pPr>
              <a:buFont typeface="Arial" panose="020B0604020202020204" pitchFamily="34" charset="0"/>
              <a:buChar char="•"/>
            </a:pPr>
            <a:r>
              <a:rPr lang="hu-HU" sz="2400" dirty="0">
                <a:solidFill>
                  <a:srgbClr val="FFC000"/>
                </a:solidFill>
                <a:latin typeface="Bahnschrift SemiCondensed" panose="020B0502040204020203" pitchFamily="34" charset="0"/>
              </a:rPr>
              <a:t>Foglalási logika és </a:t>
            </a:r>
            <a:r>
              <a:rPr lang="hu-HU" sz="2400" dirty="0" err="1">
                <a:solidFill>
                  <a:srgbClr val="FFC000"/>
                </a:solidFill>
                <a:latin typeface="Bahnschrift SemiCondensed" panose="020B0502040204020203" pitchFamily="34" charset="0"/>
              </a:rPr>
              <a:t>admin</a:t>
            </a:r>
            <a:r>
              <a:rPr lang="hu-HU" sz="2400" dirty="0">
                <a:solidFill>
                  <a:srgbClr val="FFC000"/>
                </a:solidFill>
                <a:latin typeface="Bahnschrift SemiCondensed" panose="020B0502040204020203" pitchFamily="34" charset="0"/>
              </a:rPr>
              <a:t> funkciók implementálása</a:t>
            </a:r>
          </a:p>
          <a:p>
            <a:pPr>
              <a:buFont typeface="Arial" panose="020B0604020202020204" pitchFamily="34" charset="0"/>
              <a:buChar char="•"/>
            </a:pPr>
            <a:r>
              <a:rPr lang="hu-HU" sz="2400" dirty="0">
                <a:solidFill>
                  <a:srgbClr val="FFC000"/>
                </a:solidFill>
                <a:latin typeface="Bahnschrift SemiCondensed" panose="020B0502040204020203" pitchFamily="34" charset="0"/>
              </a:rPr>
              <a:t>SMTP integráció és e-mail visszaigazolások kezelése</a:t>
            </a:r>
          </a:p>
        </p:txBody>
      </p:sp>
      <p:pic>
        <p:nvPicPr>
          <p:cNvPr id="3" name="Kép 2" descr="A képen ruházat, rajzfilm, Emberi arc, mosoly látható&#10;&#10;Előfordulhat, hogy az AI által létrehozott tartalom helytelen.">
            <a:extLst>
              <a:ext uri="{FF2B5EF4-FFF2-40B4-BE49-F238E27FC236}">
                <a16:creationId xmlns:a16="http://schemas.microsoft.com/office/drawing/2014/main" id="{B7F2A9F0-D1A2-69AE-360F-29428DD275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7451834" y="3533066"/>
            <a:ext cx="4733368" cy="3324934"/>
          </a:xfrm>
          <a:prstGeom prst="rect">
            <a:avLst/>
          </a:prstGeom>
        </p:spPr>
      </p:pic>
    </p:spTree>
    <p:extLst>
      <p:ext uri="{BB962C8B-B14F-4D97-AF65-F5344CB8AC3E}">
        <p14:creationId xmlns:p14="http://schemas.microsoft.com/office/powerpoint/2010/main" val="2855015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014EC3A9-7480-A323-9EF9-B15A174752A0}"/>
            </a:ext>
          </a:extLst>
        </p:cNvPr>
        <p:cNvGrpSpPr/>
        <p:nvPr/>
      </p:nvGrpSpPr>
      <p:grpSpPr>
        <a:xfrm>
          <a:off x="0" y="0"/>
          <a:ext cx="0" cy="0"/>
          <a:chOff x="0" y="0"/>
          <a:chExt cx="0" cy="0"/>
        </a:xfrm>
      </p:grpSpPr>
      <p:pic>
        <p:nvPicPr>
          <p:cNvPr id="1030" name="Picture 6" descr="programozóknak Archives - Websupport.hu Blog">
            <a:extLst>
              <a:ext uri="{FF2B5EF4-FFF2-40B4-BE49-F238E27FC236}">
                <a16:creationId xmlns:a16="http://schemas.microsoft.com/office/drawing/2014/main" id="{19AC9319-53FD-4388-E9B0-25F0F3564B4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1" r="34462"/>
          <a:stretch>
            <a:fillRect/>
          </a:stretch>
        </p:blipFill>
        <p:spPr bwMode="auto">
          <a:xfrm>
            <a:off x="8219138" y="-257783"/>
            <a:ext cx="8540369" cy="7373566"/>
          </a:xfrm>
          <a:prstGeom prst="rect">
            <a:avLst/>
          </a:prstGeom>
          <a:ln>
            <a:noFill/>
          </a:ln>
          <a:effectLst>
            <a:softEdge rad="228600"/>
          </a:effectLst>
          <a:extLst>
            <a:ext uri="{909E8E84-426E-40DD-AFC4-6F175D3DCCD1}">
              <a14:hiddenFill xmlns:a14="http://schemas.microsoft.com/office/drawing/2010/main">
                <a:solidFill>
                  <a:srgbClr val="FFFFFF"/>
                </a:solidFill>
              </a14:hiddenFill>
            </a:ext>
          </a:extLst>
        </p:spPr>
      </p:pic>
      <p:sp>
        <p:nvSpPr>
          <p:cNvPr id="5" name="Szövegdoboz 4">
            <a:extLst>
              <a:ext uri="{FF2B5EF4-FFF2-40B4-BE49-F238E27FC236}">
                <a16:creationId xmlns:a16="http://schemas.microsoft.com/office/drawing/2014/main" id="{A2485CB7-9568-0882-7A14-0D6266F5AF96}"/>
              </a:ext>
            </a:extLst>
          </p:cNvPr>
          <p:cNvSpPr txBox="1"/>
          <p:nvPr/>
        </p:nvSpPr>
        <p:spPr>
          <a:xfrm>
            <a:off x="3874604" y="129208"/>
            <a:ext cx="4442792" cy="1200329"/>
          </a:xfrm>
          <a:prstGeom prst="rect">
            <a:avLst/>
          </a:prstGeom>
          <a:noFill/>
        </p:spPr>
        <p:txBody>
          <a:bodyPr wrap="square" rtlCol="0">
            <a:spAutoFit/>
          </a:bodyPr>
          <a:lstStyle/>
          <a:p>
            <a:pPr algn="ctr"/>
            <a:r>
              <a:rPr lang="hu-HU" sz="7200" dirty="0">
                <a:solidFill>
                  <a:srgbClr val="FFC000"/>
                </a:solidFill>
                <a:latin typeface="Bodoni MT Poster Compressed" panose="02070706080601050204" pitchFamily="18" charset="0"/>
              </a:rPr>
              <a:t>Fejlesztés</a:t>
            </a:r>
            <a:endParaRPr lang="hu-HU" dirty="0"/>
          </a:p>
        </p:txBody>
      </p:sp>
      <p:sp>
        <p:nvSpPr>
          <p:cNvPr id="6" name="Szövegdoboz 5">
            <a:extLst>
              <a:ext uri="{FF2B5EF4-FFF2-40B4-BE49-F238E27FC236}">
                <a16:creationId xmlns:a16="http://schemas.microsoft.com/office/drawing/2014/main" id="{5DB9973C-868F-AA25-C852-3179C67CB834}"/>
              </a:ext>
            </a:extLst>
          </p:cNvPr>
          <p:cNvSpPr txBox="1"/>
          <p:nvPr/>
        </p:nvSpPr>
        <p:spPr>
          <a:xfrm>
            <a:off x="1091648" y="961789"/>
            <a:ext cx="10982740" cy="5632311"/>
          </a:xfrm>
          <a:prstGeom prst="rect">
            <a:avLst/>
          </a:prstGeom>
          <a:noFill/>
        </p:spPr>
        <p:txBody>
          <a:bodyPr wrap="square" rtlCol="0">
            <a:spAutoFit/>
          </a:bodyPr>
          <a:lstStyle/>
          <a:p>
            <a:r>
              <a:rPr lang="hu-HU" sz="2000" b="1" dirty="0">
                <a:solidFill>
                  <a:srgbClr val="FFC000"/>
                </a:solidFill>
                <a:latin typeface="Bahnschrift SemiCondensed" panose="020B0502040204020203" pitchFamily="34" charset="0"/>
              </a:rPr>
              <a:t>Követelmények meghatározása</a:t>
            </a:r>
            <a:endParaRPr lang="hu-HU" sz="2000" dirty="0">
              <a:solidFill>
                <a:srgbClr val="FFC000"/>
              </a:solidFill>
              <a:latin typeface="Bahnschrift SemiCondensed" panose="020B0502040204020203" pitchFamily="34" charset="0"/>
            </a:endParaRPr>
          </a:p>
          <a:p>
            <a:pPr lvl="1"/>
            <a:r>
              <a:rPr lang="hu-HU" sz="2000" dirty="0">
                <a:solidFill>
                  <a:srgbClr val="FFC000"/>
                </a:solidFill>
                <a:latin typeface="Bahnschrift SemiCondensed" panose="020B0502040204020203" pitchFamily="34" charset="0"/>
              </a:rPr>
              <a:t>Felhasználói igények összegyűjtése interjúk és egyeztetések alapján</a:t>
            </a:r>
          </a:p>
          <a:p>
            <a:r>
              <a:rPr lang="hu-HU" sz="2000" b="1" dirty="0">
                <a:solidFill>
                  <a:srgbClr val="FFC000"/>
                </a:solidFill>
                <a:latin typeface="Bahnschrift SemiCondensed" panose="020B0502040204020203" pitchFamily="34" charset="0"/>
              </a:rPr>
              <a:t>Adatmodell és rendszerterv elkészítése</a:t>
            </a:r>
            <a:endParaRPr lang="hu-HU" sz="2000" dirty="0">
              <a:solidFill>
                <a:srgbClr val="FFC000"/>
              </a:solidFill>
              <a:latin typeface="Bahnschrift SemiCondensed" panose="020B0502040204020203" pitchFamily="34" charset="0"/>
            </a:endParaRPr>
          </a:p>
          <a:p>
            <a:pPr lvl="1"/>
            <a:r>
              <a:rPr lang="hu-HU" sz="2000" dirty="0">
                <a:solidFill>
                  <a:srgbClr val="FFC000"/>
                </a:solidFill>
                <a:latin typeface="Bahnschrift SemiCondensed" panose="020B0502040204020203" pitchFamily="34" charset="0"/>
              </a:rPr>
              <a:t>Táblák, kapcsolatok, jogosultsági szintek megtervezése</a:t>
            </a:r>
          </a:p>
          <a:p>
            <a:r>
              <a:rPr lang="hu-HU" sz="2000" b="1" dirty="0" err="1">
                <a:solidFill>
                  <a:srgbClr val="FFC000"/>
                </a:solidFill>
                <a:latin typeface="Bahnschrift SemiCondensed" panose="020B0502040204020203" pitchFamily="34" charset="0"/>
              </a:rPr>
              <a:t>Laravel</a:t>
            </a:r>
            <a:r>
              <a:rPr lang="hu-HU" sz="2000" b="1" dirty="0">
                <a:solidFill>
                  <a:srgbClr val="FFC000"/>
                </a:solidFill>
                <a:latin typeface="Bahnschrift SemiCondensed" panose="020B0502040204020203" pitchFamily="34" charset="0"/>
              </a:rPr>
              <a:t> projekt inicializálása</a:t>
            </a:r>
            <a:endParaRPr lang="hu-HU" sz="2000" dirty="0">
              <a:solidFill>
                <a:srgbClr val="FFC000"/>
              </a:solidFill>
              <a:latin typeface="Bahnschrift SemiCondensed" panose="020B0502040204020203" pitchFamily="34" charset="0"/>
            </a:endParaRPr>
          </a:p>
          <a:p>
            <a:pPr lvl="1"/>
            <a:r>
              <a:rPr lang="hu-HU" sz="2000" dirty="0">
                <a:solidFill>
                  <a:srgbClr val="FFC000"/>
                </a:solidFill>
                <a:latin typeface="Bahnschrift SemiCondensed" panose="020B0502040204020203" pitchFamily="34" charset="0"/>
              </a:rPr>
              <a:t>Környezet előkészítése (</a:t>
            </a:r>
            <a:r>
              <a:rPr lang="hu-HU" sz="2000" dirty="0" err="1">
                <a:solidFill>
                  <a:srgbClr val="FFC000"/>
                </a:solidFill>
                <a:latin typeface="Bahnschrift SemiCondensed" panose="020B0502040204020203" pitchFamily="34" charset="0"/>
              </a:rPr>
              <a:t>Composer</a:t>
            </a:r>
            <a:r>
              <a:rPr lang="hu-HU" sz="2000" dirty="0">
                <a:solidFill>
                  <a:srgbClr val="FFC000"/>
                </a:solidFill>
                <a:latin typeface="Bahnschrift SemiCondensed" panose="020B0502040204020203" pitchFamily="34" charset="0"/>
              </a:rPr>
              <a:t>, Node.js, XAMPP)</a:t>
            </a:r>
          </a:p>
          <a:p>
            <a:pPr lvl="1"/>
            <a:r>
              <a:rPr lang="hu-HU" sz="2000" dirty="0" err="1">
                <a:solidFill>
                  <a:srgbClr val="FFC000"/>
                </a:solidFill>
                <a:latin typeface="Bahnschrift SemiCondensed" panose="020B0502040204020203" pitchFamily="34" charset="0"/>
              </a:rPr>
              <a:t>Laravel</a:t>
            </a:r>
            <a:r>
              <a:rPr lang="hu-HU" sz="2000" dirty="0">
                <a:solidFill>
                  <a:srgbClr val="FFC000"/>
                </a:solidFill>
                <a:latin typeface="Bahnschrift SemiCondensed" panose="020B0502040204020203" pitchFamily="34" charset="0"/>
              </a:rPr>
              <a:t> keretrendszer telepítése és beállítása</a:t>
            </a:r>
          </a:p>
          <a:p>
            <a:r>
              <a:rPr lang="hu-HU" sz="2000" b="1" dirty="0" err="1">
                <a:solidFill>
                  <a:srgbClr val="FFC000"/>
                </a:solidFill>
                <a:latin typeface="Bahnschrift SemiCondensed" panose="020B0502040204020203" pitchFamily="34" charset="0"/>
              </a:rPr>
              <a:t>Autentikációs</a:t>
            </a:r>
            <a:r>
              <a:rPr lang="hu-HU" sz="2000" b="1" dirty="0">
                <a:solidFill>
                  <a:srgbClr val="FFC000"/>
                </a:solidFill>
                <a:latin typeface="Bahnschrift SemiCondensed" panose="020B0502040204020203" pitchFamily="34" charset="0"/>
              </a:rPr>
              <a:t> rendszer kialakítása (</a:t>
            </a:r>
            <a:r>
              <a:rPr lang="hu-HU" sz="2000" b="1" dirty="0" err="1">
                <a:solidFill>
                  <a:srgbClr val="FFC000"/>
                </a:solidFill>
                <a:latin typeface="Bahnschrift SemiCondensed" panose="020B0502040204020203" pitchFamily="34" charset="0"/>
              </a:rPr>
              <a:t>Laravel</a:t>
            </a:r>
            <a:r>
              <a:rPr lang="hu-HU" sz="2000" b="1" dirty="0">
                <a:solidFill>
                  <a:srgbClr val="FFC000"/>
                </a:solidFill>
                <a:latin typeface="Bahnschrift SemiCondensed" panose="020B0502040204020203" pitchFamily="34" charset="0"/>
              </a:rPr>
              <a:t> </a:t>
            </a:r>
            <a:r>
              <a:rPr lang="hu-HU" sz="2000" b="1" dirty="0" err="1">
                <a:solidFill>
                  <a:srgbClr val="FFC000"/>
                </a:solidFill>
                <a:latin typeface="Bahnschrift SemiCondensed" panose="020B0502040204020203" pitchFamily="34" charset="0"/>
              </a:rPr>
              <a:t>Breeze</a:t>
            </a:r>
            <a:r>
              <a:rPr lang="hu-HU" sz="2000" b="1" dirty="0">
                <a:solidFill>
                  <a:srgbClr val="FFC000"/>
                </a:solidFill>
                <a:latin typeface="Bahnschrift SemiCondensed" panose="020B0502040204020203" pitchFamily="34" charset="0"/>
              </a:rPr>
              <a:t>)</a:t>
            </a:r>
            <a:endParaRPr lang="hu-HU" sz="2000" dirty="0">
              <a:solidFill>
                <a:srgbClr val="FFC000"/>
              </a:solidFill>
              <a:latin typeface="Bahnschrift SemiCondensed" panose="020B0502040204020203" pitchFamily="34" charset="0"/>
            </a:endParaRPr>
          </a:p>
          <a:p>
            <a:pPr lvl="1"/>
            <a:r>
              <a:rPr lang="hu-HU" sz="2000" dirty="0">
                <a:solidFill>
                  <a:srgbClr val="FFC000"/>
                </a:solidFill>
                <a:latin typeface="Bahnschrift SemiCondensed" panose="020B0502040204020203" pitchFamily="34" charset="0"/>
              </a:rPr>
              <a:t>Bejelentkezés, jogosultságkezelés, felhasználói szerepek</a:t>
            </a:r>
          </a:p>
          <a:p>
            <a:r>
              <a:rPr lang="hu-HU" sz="2000" b="1" dirty="0">
                <a:solidFill>
                  <a:srgbClr val="FFC000"/>
                </a:solidFill>
                <a:latin typeface="Bahnschrift SemiCondensed" panose="020B0502040204020203" pitchFamily="34" charset="0"/>
              </a:rPr>
              <a:t>Funkciók </a:t>
            </a:r>
            <a:r>
              <a:rPr lang="hu-HU" sz="2000" b="1" dirty="0" err="1">
                <a:solidFill>
                  <a:srgbClr val="FFC000"/>
                </a:solidFill>
                <a:latin typeface="Bahnschrift SemiCondensed" panose="020B0502040204020203" pitchFamily="34" charset="0"/>
              </a:rPr>
              <a:t>modulonkénti</a:t>
            </a:r>
            <a:r>
              <a:rPr lang="hu-HU" sz="2000" b="1" dirty="0">
                <a:solidFill>
                  <a:srgbClr val="FFC000"/>
                </a:solidFill>
                <a:latin typeface="Bahnschrift SemiCondensed" panose="020B0502040204020203" pitchFamily="34" charset="0"/>
              </a:rPr>
              <a:t> fejlesztése</a:t>
            </a:r>
            <a:endParaRPr lang="hu-HU" sz="2000" dirty="0">
              <a:solidFill>
                <a:srgbClr val="FFC000"/>
              </a:solidFill>
              <a:latin typeface="Bahnschrift SemiCondensed" panose="020B0502040204020203" pitchFamily="34" charset="0"/>
            </a:endParaRPr>
          </a:p>
          <a:p>
            <a:pPr lvl="1"/>
            <a:r>
              <a:rPr lang="hu-HU" sz="2000" b="1" dirty="0">
                <a:solidFill>
                  <a:srgbClr val="FFC000"/>
                </a:solidFill>
                <a:latin typeface="Bahnschrift SemiCondensed" panose="020B0502040204020203" pitchFamily="34" charset="0"/>
              </a:rPr>
              <a:t>Események (CRUD)</a:t>
            </a:r>
            <a:r>
              <a:rPr lang="hu-HU" sz="2000" dirty="0">
                <a:solidFill>
                  <a:srgbClr val="FFC000"/>
                </a:solidFill>
                <a:latin typeface="Bahnschrift SemiCondensed" panose="020B0502040204020203" pitchFamily="34" charset="0"/>
              </a:rPr>
              <a:t>: események rögzítése, szerkesztése, törlése</a:t>
            </a:r>
          </a:p>
          <a:p>
            <a:pPr lvl="1"/>
            <a:r>
              <a:rPr lang="hu-HU" sz="2000" b="1" dirty="0">
                <a:solidFill>
                  <a:srgbClr val="FFC000"/>
                </a:solidFill>
                <a:latin typeface="Bahnschrift SemiCondensed" panose="020B0502040204020203" pitchFamily="34" charset="0"/>
              </a:rPr>
              <a:t>Foglalások kezelése</a:t>
            </a:r>
            <a:r>
              <a:rPr lang="hu-HU" sz="2000" dirty="0">
                <a:solidFill>
                  <a:srgbClr val="FFC000"/>
                </a:solidFill>
                <a:latin typeface="Bahnschrift SemiCondensed" panose="020B0502040204020203" pitchFamily="34" charset="0"/>
              </a:rPr>
              <a:t>: űrlap, adatbázis mentés, visszaigazoló e-mail</a:t>
            </a:r>
          </a:p>
          <a:p>
            <a:pPr lvl="1"/>
            <a:r>
              <a:rPr lang="hu-HU" sz="2000" b="1" dirty="0">
                <a:solidFill>
                  <a:srgbClr val="FFC000"/>
                </a:solidFill>
                <a:latin typeface="Bahnschrift SemiCondensed" panose="020B0502040204020203" pitchFamily="34" charset="0"/>
              </a:rPr>
              <a:t>Galéria kezelés</a:t>
            </a:r>
            <a:r>
              <a:rPr lang="hu-HU" sz="2000" dirty="0">
                <a:solidFill>
                  <a:srgbClr val="FFC000"/>
                </a:solidFill>
                <a:latin typeface="Bahnschrift SemiCondensed" panose="020B0502040204020203" pitchFamily="34" charset="0"/>
              </a:rPr>
              <a:t>: képfeltöltés, sorrend és megjelenítés</a:t>
            </a:r>
          </a:p>
          <a:p>
            <a:pPr lvl="1"/>
            <a:r>
              <a:rPr lang="hu-HU" sz="2000" b="1" dirty="0">
                <a:solidFill>
                  <a:srgbClr val="FFC000"/>
                </a:solidFill>
                <a:latin typeface="Bahnschrift SemiCondensed" panose="020B0502040204020203" pitchFamily="34" charset="0"/>
              </a:rPr>
              <a:t>Jogosultsági rendszer</a:t>
            </a:r>
            <a:r>
              <a:rPr lang="hu-HU" sz="2000" dirty="0">
                <a:solidFill>
                  <a:srgbClr val="FFC000"/>
                </a:solidFill>
                <a:latin typeface="Bahnschrift SemiCondensed" panose="020B0502040204020203" pitchFamily="34" charset="0"/>
              </a:rPr>
              <a:t>: </a:t>
            </a:r>
            <a:r>
              <a:rPr lang="hu-HU" sz="2000" dirty="0" err="1">
                <a:solidFill>
                  <a:srgbClr val="FFC000"/>
                </a:solidFill>
                <a:latin typeface="Bahnschrift SemiCondensed" panose="020B0502040204020203" pitchFamily="34" charset="0"/>
              </a:rPr>
              <a:t>admin</a:t>
            </a:r>
            <a:r>
              <a:rPr lang="hu-HU" sz="2000" dirty="0">
                <a:solidFill>
                  <a:srgbClr val="FFC000"/>
                </a:solidFill>
                <a:latin typeface="Bahnschrift SemiCondensed" panose="020B0502040204020203" pitchFamily="34" charset="0"/>
              </a:rPr>
              <a:t> és galéria-kezelő szétválasztása</a:t>
            </a:r>
          </a:p>
          <a:p>
            <a:r>
              <a:rPr lang="hu-HU" sz="2000" b="1" dirty="0">
                <a:solidFill>
                  <a:srgbClr val="FFC000"/>
                </a:solidFill>
                <a:latin typeface="Bahnschrift SemiCondensed" panose="020B0502040204020203" pitchFamily="34" charset="0"/>
              </a:rPr>
              <a:t>Tesztelés és hibajavítás</a:t>
            </a:r>
            <a:endParaRPr lang="hu-HU" sz="2000" dirty="0">
              <a:solidFill>
                <a:srgbClr val="FFC000"/>
              </a:solidFill>
              <a:latin typeface="Bahnschrift SemiCondensed" panose="020B0502040204020203" pitchFamily="34" charset="0"/>
            </a:endParaRPr>
          </a:p>
          <a:p>
            <a:pPr lvl="1"/>
            <a:r>
              <a:rPr lang="hu-HU" sz="2000" dirty="0">
                <a:solidFill>
                  <a:srgbClr val="FFC000"/>
                </a:solidFill>
                <a:latin typeface="Bahnschrift SemiCondensed" panose="020B0502040204020203" pitchFamily="34" charset="0"/>
              </a:rPr>
              <a:t>Egységtesztek (</a:t>
            </a:r>
            <a:r>
              <a:rPr lang="hu-HU" sz="2000" dirty="0" err="1">
                <a:solidFill>
                  <a:srgbClr val="FFC000"/>
                </a:solidFill>
                <a:latin typeface="Bahnschrift SemiCondensed" panose="020B0502040204020203" pitchFamily="34" charset="0"/>
              </a:rPr>
              <a:t>PHPUnit</a:t>
            </a:r>
            <a:r>
              <a:rPr lang="hu-HU" sz="2000" dirty="0">
                <a:solidFill>
                  <a:srgbClr val="FFC000"/>
                </a:solidFill>
                <a:latin typeface="Bahnschrift SemiCondensed" panose="020B0502040204020203" pitchFamily="34" charset="0"/>
              </a:rPr>
              <a:t>)</a:t>
            </a:r>
          </a:p>
          <a:p>
            <a:pPr lvl="1"/>
            <a:r>
              <a:rPr lang="hu-HU" sz="2000" dirty="0">
                <a:solidFill>
                  <a:srgbClr val="FFC000"/>
                </a:solidFill>
                <a:latin typeface="Bahnschrift SemiCondensed" panose="020B0502040204020203" pitchFamily="34" charset="0"/>
              </a:rPr>
              <a:t>Integrációs tesztek (foglalás folyamata)</a:t>
            </a:r>
          </a:p>
          <a:p>
            <a:pPr lvl="1"/>
            <a:r>
              <a:rPr lang="hu-HU" sz="2000" dirty="0">
                <a:solidFill>
                  <a:srgbClr val="FFC000"/>
                </a:solidFill>
                <a:latin typeface="Bahnschrift SemiCondensed" panose="020B0502040204020203" pitchFamily="34" charset="0"/>
              </a:rPr>
              <a:t>Manuális tesztelés böngészőben és mobilnézetben</a:t>
            </a:r>
          </a:p>
        </p:txBody>
      </p:sp>
    </p:spTree>
    <p:extLst>
      <p:ext uri="{BB962C8B-B14F-4D97-AF65-F5344CB8AC3E}">
        <p14:creationId xmlns:p14="http://schemas.microsoft.com/office/powerpoint/2010/main" val="1222169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CF930A15-0DEF-1309-DD4E-91AA42015B3A}"/>
            </a:ext>
          </a:extLst>
        </p:cNvPr>
        <p:cNvGrpSpPr/>
        <p:nvPr/>
      </p:nvGrpSpPr>
      <p:grpSpPr>
        <a:xfrm>
          <a:off x="0" y="0"/>
          <a:ext cx="0" cy="0"/>
          <a:chOff x="0" y="0"/>
          <a:chExt cx="0" cy="0"/>
        </a:xfrm>
      </p:grpSpPr>
      <p:sp>
        <p:nvSpPr>
          <p:cNvPr id="5" name="Szövegdoboz 4">
            <a:extLst>
              <a:ext uri="{FF2B5EF4-FFF2-40B4-BE49-F238E27FC236}">
                <a16:creationId xmlns:a16="http://schemas.microsoft.com/office/drawing/2014/main" id="{4061BDEC-3EDD-D00B-0ABB-BCA9C1BC6DF0}"/>
              </a:ext>
            </a:extLst>
          </p:cNvPr>
          <p:cNvSpPr txBox="1"/>
          <p:nvPr/>
        </p:nvSpPr>
        <p:spPr>
          <a:xfrm>
            <a:off x="3874604" y="129208"/>
            <a:ext cx="4442792" cy="1200329"/>
          </a:xfrm>
          <a:prstGeom prst="rect">
            <a:avLst/>
          </a:prstGeom>
          <a:noFill/>
        </p:spPr>
        <p:txBody>
          <a:bodyPr wrap="square" rtlCol="0">
            <a:spAutoFit/>
          </a:bodyPr>
          <a:lstStyle/>
          <a:p>
            <a:pPr algn="ctr"/>
            <a:r>
              <a:rPr lang="hu-HU" sz="7200" dirty="0">
                <a:solidFill>
                  <a:srgbClr val="FFC000"/>
                </a:solidFill>
                <a:latin typeface="Bodoni MT Poster Compressed" panose="02070706080601050204" pitchFamily="18" charset="0"/>
              </a:rPr>
              <a:t>Adatbázis</a:t>
            </a:r>
            <a:endParaRPr lang="hu-HU" dirty="0"/>
          </a:p>
        </p:txBody>
      </p:sp>
      <p:pic>
        <p:nvPicPr>
          <p:cNvPr id="4" name="Kép 3" descr="A képen szöveg, képernyőkép, Betűtípus, szám látható&#10;&#10;Előfordulhat, hogy az AI által létrehozott tartalom helytelen.">
            <a:extLst>
              <a:ext uri="{FF2B5EF4-FFF2-40B4-BE49-F238E27FC236}">
                <a16:creationId xmlns:a16="http://schemas.microsoft.com/office/drawing/2014/main" id="{82062B6A-9CE8-EE13-A662-8EFAB5BC48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3885" y="1128655"/>
            <a:ext cx="10444230" cy="5155835"/>
          </a:xfrm>
          <a:prstGeom prst="rect">
            <a:avLst/>
          </a:prstGeom>
        </p:spPr>
      </p:pic>
    </p:spTree>
    <p:extLst>
      <p:ext uri="{BB962C8B-B14F-4D97-AF65-F5344CB8AC3E}">
        <p14:creationId xmlns:p14="http://schemas.microsoft.com/office/powerpoint/2010/main" val="4097224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E1DAEE63-1556-0DB7-394B-378C4B32B2F5}"/>
            </a:ext>
          </a:extLst>
        </p:cNvPr>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9F79630B-0F0B-446E-A637-38FA8F61D1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3437C99-FC8E-4311-B48A-F0C4C329B1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28" y="-1"/>
            <a:ext cx="12192000" cy="685799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zövegdoboz 4">
            <a:extLst>
              <a:ext uri="{FF2B5EF4-FFF2-40B4-BE49-F238E27FC236}">
                <a16:creationId xmlns:a16="http://schemas.microsoft.com/office/drawing/2014/main" id="{06D43DD3-BF92-1C7B-589C-98306DEFD645}"/>
              </a:ext>
            </a:extLst>
          </p:cNvPr>
          <p:cNvSpPr txBox="1"/>
          <p:nvPr/>
        </p:nvSpPr>
        <p:spPr>
          <a:xfrm>
            <a:off x="1137035" y="609600"/>
            <a:ext cx="3595678" cy="1330839"/>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7200" dirty="0">
                <a:solidFill>
                  <a:srgbClr val="FFC000"/>
                </a:solidFill>
                <a:latin typeface="Bodoni MT Poster Compressed" panose="02070706080601050204" pitchFamily="18" charset="0"/>
              </a:rPr>
              <a:t>Az </a:t>
            </a:r>
            <a:r>
              <a:rPr lang="en-US" sz="7200" dirty="0" err="1">
                <a:solidFill>
                  <a:srgbClr val="FFC000"/>
                </a:solidFill>
                <a:latin typeface="Bodoni MT Poster Compressed" panose="02070706080601050204" pitchFamily="18" charset="0"/>
              </a:rPr>
              <a:t>alkalmazás</a:t>
            </a:r>
            <a:endParaRPr lang="en-US" sz="7200" dirty="0">
              <a:solidFill>
                <a:srgbClr val="FFC000"/>
              </a:solidFill>
              <a:latin typeface="Bodoni MT Poster Compressed" panose="02070706080601050204" pitchFamily="18" charset="0"/>
            </a:endParaRPr>
          </a:p>
        </p:txBody>
      </p:sp>
      <p:sp>
        <p:nvSpPr>
          <p:cNvPr id="6" name="Szövegdoboz 5">
            <a:extLst>
              <a:ext uri="{FF2B5EF4-FFF2-40B4-BE49-F238E27FC236}">
                <a16:creationId xmlns:a16="http://schemas.microsoft.com/office/drawing/2014/main" id="{E8C3375A-A846-F97A-9475-E58C45918F1A}"/>
              </a:ext>
            </a:extLst>
          </p:cNvPr>
          <p:cNvSpPr txBox="1"/>
          <p:nvPr/>
        </p:nvSpPr>
        <p:spPr>
          <a:xfrm>
            <a:off x="238540" y="1818861"/>
            <a:ext cx="5635486" cy="4429539"/>
          </a:xfrm>
          <a:prstGeom prst="rect">
            <a:avLst/>
          </a:prstGeom>
        </p:spPr>
        <p:txBody>
          <a:bodyPr vert="horz" lIns="91440" tIns="45720" rIns="91440" bIns="45720" rtlCol="0">
            <a:normAutofit fontScale="70000" lnSpcReduction="20000"/>
          </a:bodyPr>
          <a:lstStyle/>
          <a:p>
            <a:pPr indent="-228600">
              <a:lnSpc>
                <a:spcPct val="90000"/>
              </a:lnSpc>
              <a:spcAft>
                <a:spcPts val="600"/>
              </a:spcAft>
              <a:buFont typeface="Arial" panose="020B0604020202020204" pitchFamily="34" charset="0"/>
              <a:buChar char="•"/>
            </a:pPr>
            <a:r>
              <a:rPr lang="en-US" sz="2400" dirty="0" err="1">
                <a:solidFill>
                  <a:srgbClr val="FFC000"/>
                </a:solidFill>
                <a:latin typeface="Bahnschrift SemiCondensed" panose="020B0502040204020203" pitchFamily="34" charset="0"/>
              </a:rPr>
              <a:t>Kezdőoldal</a:t>
            </a:r>
            <a:r>
              <a:rPr lang="en-US" sz="2400" dirty="0">
                <a:solidFill>
                  <a:srgbClr val="FFC000"/>
                </a:solidFill>
                <a:latin typeface="Bahnschrift SemiCondensed" panose="020B0502040204020203" pitchFamily="34" charset="0"/>
              </a:rPr>
              <a:t> – „</a:t>
            </a:r>
            <a:r>
              <a:rPr lang="en-US" sz="2400" dirty="0" err="1">
                <a:solidFill>
                  <a:srgbClr val="FFC000"/>
                </a:solidFill>
                <a:latin typeface="Bahnschrift SemiCondensed" panose="020B0502040204020203" pitchFamily="34" charset="0"/>
              </a:rPr>
              <a:t>Rólunk</a:t>
            </a:r>
            <a:r>
              <a:rPr lang="en-US" sz="2400" dirty="0">
                <a:solidFill>
                  <a:srgbClr val="FFC000"/>
                </a:solidFill>
                <a:latin typeface="Bahnschrift SemiCondensed" panose="020B0502040204020203" pitchFamily="34" charset="0"/>
              </a:rPr>
              <a:t>”</a:t>
            </a:r>
            <a:endParaRPr lang="hu-HU" sz="2400" dirty="0">
              <a:solidFill>
                <a:srgbClr val="FFC000"/>
              </a:solidFill>
              <a:latin typeface="Bahnschrift SemiCondensed" panose="020B0502040204020203" pitchFamily="34" charset="0"/>
            </a:endParaRPr>
          </a:p>
          <a:p>
            <a:pPr>
              <a:lnSpc>
                <a:spcPct val="90000"/>
              </a:lnSpc>
              <a:spcAft>
                <a:spcPts val="600"/>
              </a:spcAft>
            </a:pPr>
            <a:br>
              <a:rPr lang="en-US" sz="2400" dirty="0">
                <a:solidFill>
                  <a:srgbClr val="FFC000"/>
                </a:solidFill>
                <a:latin typeface="Bahnschrift SemiCondensed" panose="020B0502040204020203" pitchFamily="34" charset="0"/>
              </a:rPr>
            </a:br>
            <a:r>
              <a:rPr lang="en-US" sz="2400" dirty="0">
                <a:solidFill>
                  <a:srgbClr val="FFC000"/>
                </a:solidFill>
                <a:latin typeface="Bahnschrift SemiCondensed" panose="020B0502040204020203" pitchFamily="34" charset="0"/>
              </a:rPr>
              <a:t>Rövid </a:t>
            </a:r>
            <a:r>
              <a:rPr lang="en-US" sz="2400" dirty="0" err="1">
                <a:solidFill>
                  <a:srgbClr val="FFC000"/>
                </a:solidFill>
                <a:latin typeface="Bahnschrift SemiCondensed" panose="020B0502040204020203" pitchFamily="34" charset="0"/>
              </a:rPr>
              <a:t>bemutatkozás</a:t>
            </a:r>
            <a:r>
              <a:rPr lang="en-US" sz="2400" dirty="0">
                <a:solidFill>
                  <a:srgbClr val="FFC000"/>
                </a:solidFill>
                <a:latin typeface="Bahnschrift SemiCondensed" panose="020B0502040204020203" pitchFamily="34" charset="0"/>
              </a:rPr>
              <a:t> a </a:t>
            </a:r>
            <a:r>
              <a:rPr lang="en-US" sz="2400" dirty="0" err="1">
                <a:solidFill>
                  <a:srgbClr val="FFC000"/>
                </a:solidFill>
                <a:latin typeface="Bahnschrift SemiCondensed" panose="020B0502040204020203" pitchFamily="34" charset="0"/>
              </a:rPr>
              <a:t>társulatról</a:t>
            </a:r>
            <a:r>
              <a:rPr lang="en-US" sz="2400" dirty="0">
                <a:solidFill>
                  <a:srgbClr val="FFC000"/>
                </a:solidFill>
                <a:latin typeface="Bahnschrift SemiCondensed" panose="020B0502040204020203" pitchFamily="34" charset="0"/>
              </a:rPr>
              <a:t>, </a:t>
            </a:r>
            <a:r>
              <a:rPr lang="en-US" sz="2400" dirty="0" err="1">
                <a:solidFill>
                  <a:srgbClr val="FFC000"/>
                </a:solidFill>
                <a:latin typeface="Bahnschrift SemiCondensed" panose="020B0502040204020203" pitchFamily="34" charset="0"/>
              </a:rPr>
              <a:t>célokról</a:t>
            </a:r>
            <a:r>
              <a:rPr lang="en-US" sz="2400" dirty="0">
                <a:solidFill>
                  <a:srgbClr val="FFC000"/>
                </a:solidFill>
                <a:latin typeface="Bahnschrift SemiCondensed" panose="020B0502040204020203" pitchFamily="34" charset="0"/>
              </a:rPr>
              <a:t> </a:t>
            </a:r>
            <a:r>
              <a:rPr lang="en-US" sz="2400" dirty="0" err="1">
                <a:solidFill>
                  <a:srgbClr val="FFC000"/>
                </a:solidFill>
                <a:latin typeface="Bahnschrift SemiCondensed" panose="020B0502040204020203" pitchFamily="34" charset="0"/>
              </a:rPr>
              <a:t>és</a:t>
            </a:r>
            <a:r>
              <a:rPr lang="en-US" sz="2400" dirty="0">
                <a:solidFill>
                  <a:srgbClr val="FFC000"/>
                </a:solidFill>
                <a:latin typeface="Bahnschrift SemiCondensed" panose="020B0502040204020203" pitchFamily="34" charset="0"/>
              </a:rPr>
              <a:t> </a:t>
            </a:r>
            <a:r>
              <a:rPr lang="en-US" sz="2400" dirty="0" err="1">
                <a:solidFill>
                  <a:srgbClr val="FFC000"/>
                </a:solidFill>
                <a:latin typeface="Bahnschrift SemiCondensed" panose="020B0502040204020203" pitchFamily="34" charset="0"/>
              </a:rPr>
              <a:t>tevékenységekről</a:t>
            </a:r>
            <a:r>
              <a:rPr lang="en-US" sz="2400" dirty="0">
                <a:solidFill>
                  <a:srgbClr val="FFC000"/>
                </a:solidFill>
                <a:latin typeface="Bahnschrift SemiCondensed" panose="020B0502040204020203" pitchFamily="34" charset="0"/>
              </a:rPr>
              <a:t>. </a:t>
            </a:r>
            <a:r>
              <a:rPr lang="en-US" sz="2400" dirty="0" err="1">
                <a:solidFill>
                  <a:srgbClr val="FFC000"/>
                </a:solidFill>
                <a:latin typeface="Bahnschrift SemiCondensed" panose="020B0502040204020203" pitchFamily="34" charset="0"/>
              </a:rPr>
              <a:t>Innen</a:t>
            </a:r>
            <a:r>
              <a:rPr lang="en-US" sz="2400" dirty="0">
                <a:solidFill>
                  <a:srgbClr val="FFC000"/>
                </a:solidFill>
                <a:latin typeface="Bahnschrift SemiCondensed" panose="020B0502040204020203" pitchFamily="34" charset="0"/>
              </a:rPr>
              <a:t> </a:t>
            </a:r>
            <a:r>
              <a:rPr lang="en-US" sz="2400" dirty="0" err="1">
                <a:solidFill>
                  <a:srgbClr val="FFC000"/>
                </a:solidFill>
                <a:latin typeface="Bahnschrift SemiCondensed" panose="020B0502040204020203" pitchFamily="34" charset="0"/>
              </a:rPr>
              <a:t>minden</a:t>
            </a:r>
            <a:r>
              <a:rPr lang="en-US" sz="2400" dirty="0">
                <a:solidFill>
                  <a:srgbClr val="FFC000"/>
                </a:solidFill>
                <a:latin typeface="Bahnschrift SemiCondensed" panose="020B0502040204020203" pitchFamily="34" charset="0"/>
              </a:rPr>
              <a:t> </a:t>
            </a:r>
            <a:r>
              <a:rPr lang="en-US" sz="2400" dirty="0" err="1">
                <a:solidFill>
                  <a:srgbClr val="FFC000"/>
                </a:solidFill>
                <a:latin typeface="Bahnschrift SemiCondensed" panose="020B0502040204020203" pitchFamily="34" charset="0"/>
              </a:rPr>
              <a:t>menüpont</a:t>
            </a:r>
            <a:r>
              <a:rPr lang="en-US" sz="2400" dirty="0">
                <a:solidFill>
                  <a:srgbClr val="FFC000"/>
                </a:solidFill>
                <a:latin typeface="Bahnschrift SemiCondensed" panose="020B0502040204020203" pitchFamily="34" charset="0"/>
              </a:rPr>
              <a:t> </a:t>
            </a:r>
            <a:r>
              <a:rPr lang="en-US" sz="2400" dirty="0" err="1">
                <a:solidFill>
                  <a:srgbClr val="FFC000"/>
                </a:solidFill>
                <a:latin typeface="Bahnschrift SemiCondensed" panose="020B0502040204020203" pitchFamily="34" charset="0"/>
              </a:rPr>
              <a:t>elérhető</a:t>
            </a:r>
            <a:r>
              <a:rPr lang="en-US" sz="2400" dirty="0">
                <a:solidFill>
                  <a:srgbClr val="FFC000"/>
                </a:solidFill>
                <a:latin typeface="Bahnschrift SemiCondensed" panose="020B0502040204020203" pitchFamily="34" charset="0"/>
              </a:rPr>
              <a:t>.</a:t>
            </a:r>
          </a:p>
          <a:p>
            <a:pPr indent="-228600">
              <a:lnSpc>
                <a:spcPct val="90000"/>
              </a:lnSpc>
              <a:spcAft>
                <a:spcPts val="600"/>
              </a:spcAft>
              <a:buFont typeface="Arial" panose="020B0604020202020204" pitchFamily="34" charset="0"/>
              <a:buChar char="•"/>
            </a:pPr>
            <a:r>
              <a:rPr lang="en-US" sz="2400" dirty="0" err="1">
                <a:solidFill>
                  <a:srgbClr val="FFC000"/>
                </a:solidFill>
                <a:latin typeface="Bahnschrift SemiCondensed" panose="020B0502040204020203" pitchFamily="34" charset="0"/>
              </a:rPr>
              <a:t>Fellépéseink</a:t>
            </a:r>
            <a:endParaRPr lang="hu-HU" sz="2400" dirty="0">
              <a:solidFill>
                <a:srgbClr val="FFC000"/>
              </a:solidFill>
              <a:latin typeface="Bahnschrift SemiCondensed" panose="020B0502040204020203" pitchFamily="34" charset="0"/>
            </a:endParaRPr>
          </a:p>
          <a:p>
            <a:pPr>
              <a:lnSpc>
                <a:spcPct val="90000"/>
              </a:lnSpc>
              <a:spcAft>
                <a:spcPts val="600"/>
              </a:spcAft>
            </a:pPr>
            <a:br>
              <a:rPr lang="en-US" sz="2400" dirty="0">
                <a:solidFill>
                  <a:srgbClr val="FFC000"/>
                </a:solidFill>
                <a:latin typeface="Bahnschrift SemiCondensed" panose="020B0502040204020203" pitchFamily="34" charset="0"/>
              </a:rPr>
            </a:br>
            <a:r>
              <a:rPr lang="en-US" sz="2400" dirty="0" err="1">
                <a:solidFill>
                  <a:srgbClr val="FFC000"/>
                </a:solidFill>
                <a:latin typeface="Bahnschrift SemiCondensed" panose="020B0502040204020203" pitchFamily="34" charset="0"/>
              </a:rPr>
              <a:t>Közelgő</a:t>
            </a:r>
            <a:r>
              <a:rPr lang="en-US" sz="2400" dirty="0">
                <a:solidFill>
                  <a:srgbClr val="FFC000"/>
                </a:solidFill>
                <a:latin typeface="Bahnschrift SemiCondensed" panose="020B0502040204020203" pitchFamily="34" charset="0"/>
              </a:rPr>
              <a:t> </a:t>
            </a:r>
            <a:r>
              <a:rPr lang="en-US" sz="2400" dirty="0" err="1">
                <a:solidFill>
                  <a:srgbClr val="FFC000"/>
                </a:solidFill>
                <a:latin typeface="Bahnschrift SemiCondensed" panose="020B0502040204020203" pitchFamily="34" charset="0"/>
              </a:rPr>
              <a:t>események</a:t>
            </a:r>
            <a:r>
              <a:rPr lang="en-US" sz="2400" dirty="0">
                <a:solidFill>
                  <a:srgbClr val="FFC000"/>
                </a:solidFill>
                <a:latin typeface="Bahnschrift SemiCondensed" panose="020B0502040204020203" pitchFamily="34" charset="0"/>
              </a:rPr>
              <a:t> </a:t>
            </a:r>
            <a:r>
              <a:rPr lang="en-US" sz="2400" dirty="0" err="1">
                <a:solidFill>
                  <a:srgbClr val="FFC000"/>
                </a:solidFill>
                <a:latin typeface="Bahnschrift SemiCondensed" panose="020B0502040204020203" pitchFamily="34" charset="0"/>
              </a:rPr>
              <a:t>listája</a:t>
            </a:r>
            <a:r>
              <a:rPr lang="en-US" sz="2400" dirty="0">
                <a:solidFill>
                  <a:srgbClr val="FFC000"/>
                </a:solidFill>
                <a:latin typeface="Bahnschrift SemiCondensed" panose="020B0502040204020203" pitchFamily="34" charset="0"/>
              </a:rPr>
              <a:t> </a:t>
            </a:r>
            <a:r>
              <a:rPr lang="en-US" sz="2400" dirty="0" err="1">
                <a:solidFill>
                  <a:srgbClr val="FFC000"/>
                </a:solidFill>
                <a:latin typeface="Bahnschrift SemiCondensed" panose="020B0502040204020203" pitchFamily="34" charset="0"/>
              </a:rPr>
              <a:t>időponttal</a:t>
            </a:r>
            <a:r>
              <a:rPr lang="en-US" sz="2400" dirty="0">
                <a:solidFill>
                  <a:srgbClr val="FFC000"/>
                </a:solidFill>
                <a:latin typeface="Bahnschrift SemiCondensed" panose="020B0502040204020203" pitchFamily="34" charset="0"/>
              </a:rPr>
              <a:t>, </a:t>
            </a:r>
            <a:r>
              <a:rPr lang="en-US" sz="2400" dirty="0" err="1">
                <a:solidFill>
                  <a:srgbClr val="FFC000"/>
                </a:solidFill>
                <a:latin typeface="Bahnschrift SemiCondensed" panose="020B0502040204020203" pitchFamily="34" charset="0"/>
              </a:rPr>
              <a:t>helyszínnel</a:t>
            </a:r>
            <a:r>
              <a:rPr lang="en-US" sz="2400" dirty="0">
                <a:solidFill>
                  <a:srgbClr val="FFC000"/>
                </a:solidFill>
                <a:latin typeface="Bahnschrift SemiCondensed" panose="020B0502040204020203" pitchFamily="34" charset="0"/>
              </a:rPr>
              <a:t>, </a:t>
            </a:r>
            <a:r>
              <a:rPr lang="en-US" sz="2400" dirty="0" err="1">
                <a:solidFill>
                  <a:srgbClr val="FFC000"/>
                </a:solidFill>
                <a:latin typeface="Bahnschrift SemiCondensed" panose="020B0502040204020203" pitchFamily="34" charset="0"/>
              </a:rPr>
              <a:t>leírással</a:t>
            </a:r>
            <a:r>
              <a:rPr lang="en-US" sz="2400" dirty="0">
                <a:solidFill>
                  <a:srgbClr val="FFC000"/>
                </a:solidFill>
                <a:latin typeface="Bahnschrift SemiCondensed" panose="020B0502040204020203" pitchFamily="34" charset="0"/>
              </a:rPr>
              <a:t> </a:t>
            </a:r>
            <a:r>
              <a:rPr lang="en-US" sz="2400" dirty="0" err="1">
                <a:solidFill>
                  <a:srgbClr val="FFC000"/>
                </a:solidFill>
                <a:latin typeface="Bahnschrift SemiCondensed" panose="020B0502040204020203" pitchFamily="34" charset="0"/>
              </a:rPr>
              <a:t>és</a:t>
            </a:r>
            <a:r>
              <a:rPr lang="en-US" sz="2400" dirty="0">
                <a:solidFill>
                  <a:srgbClr val="FFC000"/>
                </a:solidFill>
                <a:latin typeface="Bahnschrift SemiCondensed" panose="020B0502040204020203" pitchFamily="34" charset="0"/>
              </a:rPr>
              <a:t> </a:t>
            </a:r>
            <a:r>
              <a:rPr lang="en-US" sz="2400" dirty="0" err="1">
                <a:solidFill>
                  <a:srgbClr val="FFC000"/>
                </a:solidFill>
                <a:latin typeface="Bahnschrift SemiCondensed" panose="020B0502040204020203" pitchFamily="34" charset="0"/>
              </a:rPr>
              <a:t>képpel</a:t>
            </a:r>
            <a:r>
              <a:rPr lang="en-US" sz="2400" dirty="0">
                <a:solidFill>
                  <a:srgbClr val="FFC000"/>
                </a:solidFill>
                <a:latin typeface="Bahnschrift SemiCondensed" panose="020B0502040204020203" pitchFamily="34" charset="0"/>
              </a:rPr>
              <a:t>. </a:t>
            </a:r>
            <a:r>
              <a:rPr lang="en-US" sz="2400" dirty="0" err="1">
                <a:solidFill>
                  <a:srgbClr val="FFC000"/>
                </a:solidFill>
                <a:latin typeface="Bahnschrift SemiCondensed" panose="020B0502040204020203" pitchFamily="34" charset="0"/>
              </a:rPr>
              <a:t>Innen</a:t>
            </a:r>
            <a:r>
              <a:rPr lang="en-US" sz="2400" dirty="0">
                <a:solidFill>
                  <a:srgbClr val="FFC000"/>
                </a:solidFill>
                <a:latin typeface="Bahnschrift SemiCondensed" panose="020B0502040204020203" pitchFamily="34" charset="0"/>
              </a:rPr>
              <a:t> </a:t>
            </a:r>
            <a:r>
              <a:rPr lang="en-US" sz="2400" dirty="0" err="1">
                <a:solidFill>
                  <a:srgbClr val="FFC000"/>
                </a:solidFill>
                <a:latin typeface="Bahnschrift SemiCondensed" panose="020B0502040204020203" pitchFamily="34" charset="0"/>
              </a:rPr>
              <a:t>lehet</a:t>
            </a:r>
            <a:r>
              <a:rPr lang="en-US" sz="2400" dirty="0">
                <a:solidFill>
                  <a:srgbClr val="FFC000"/>
                </a:solidFill>
                <a:latin typeface="Bahnschrift SemiCondensed" panose="020B0502040204020203" pitchFamily="34" charset="0"/>
              </a:rPr>
              <a:t> </a:t>
            </a:r>
            <a:r>
              <a:rPr lang="en-US" sz="2400" dirty="0" err="1">
                <a:solidFill>
                  <a:srgbClr val="FFC000"/>
                </a:solidFill>
                <a:latin typeface="Bahnschrift SemiCondensed" panose="020B0502040204020203" pitchFamily="34" charset="0"/>
              </a:rPr>
              <a:t>továbblépni</a:t>
            </a:r>
            <a:r>
              <a:rPr lang="en-US" sz="2400" dirty="0">
                <a:solidFill>
                  <a:srgbClr val="FFC000"/>
                </a:solidFill>
                <a:latin typeface="Bahnschrift SemiCondensed" panose="020B0502040204020203" pitchFamily="34" charset="0"/>
              </a:rPr>
              <a:t> a </a:t>
            </a:r>
            <a:r>
              <a:rPr lang="en-US" sz="2400" dirty="0" err="1">
                <a:solidFill>
                  <a:srgbClr val="FFC000"/>
                </a:solidFill>
                <a:latin typeface="Bahnschrift SemiCondensed" panose="020B0502040204020203" pitchFamily="34" charset="0"/>
              </a:rPr>
              <a:t>részletekre</a:t>
            </a:r>
            <a:r>
              <a:rPr lang="en-US" sz="2400" dirty="0">
                <a:solidFill>
                  <a:srgbClr val="FFC000"/>
                </a:solidFill>
                <a:latin typeface="Bahnschrift SemiCondensed" panose="020B0502040204020203" pitchFamily="34" charset="0"/>
              </a:rPr>
              <a:t> </a:t>
            </a:r>
            <a:r>
              <a:rPr lang="en-US" sz="2400" dirty="0" err="1">
                <a:solidFill>
                  <a:srgbClr val="FFC000"/>
                </a:solidFill>
                <a:latin typeface="Bahnschrift SemiCondensed" panose="020B0502040204020203" pitchFamily="34" charset="0"/>
              </a:rPr>
              <a:t>és</a:t>
            </a:r>
            <a:r>
              <a:rPr lang="en-US" sz="2400" dirty="0">
                <a:solidFill>
                  <a:srgbClr val="FFC000"/>
                </a:solidFill>
                <a:latin typeface="Bahnschrift SemiCondensed" panose="020B0502040204020203" pitchFamily="34" charset="0"/>
              </a:rPr>
              <a:t> </a:t>
            </a:r>
            <a:r>
              <a:rPr lang="en-US" sz="2400" dirty="0" err="1">
                <a:solidFill>
                  <a:srgbClr val="FFC000"/>
                </a:solidFill>
                <a:latin typeface="Bahnschrift SemiCondensed" panose="020B0502040204020203" pitchFamily="34" charset="0"/>
              </a:rPr>
              <a:t>foglalásra</a:t>
            </a:r>
            <a:r>
              <a:rPr lang="en-US" sz="2400" dirty="0">
                <a:solidFill>
                  <a:srgbClr val="FFC000"/>
                </a:solidFill>
                <a:latin typeface="Bahnschrift SemiCondensed" panose="020B0502040204020203" pitchFamily="34" charset="0"/>
              </a:rPr>
              <a:t>.</a:t>
            </a:r>
          </a:p>
          <a:p>
            <a:pPr indent="-228600">
              <a:lnSpc>
                <a:spcPct val="90000"/>
              </a:lnSpc>
              <a:spcAft>
                <a:spcPts val="600"/>
              </a:spcAft>
              <a:buFont typeface="Arial" panose="020B0604020202020204" pitchFamily="34" charset="0"/>
              <a:buChar char="•"/>
            </a:pPr>
            <a:r>
              <a:rPr lang="en-US" sz="2400" dirty="0" err="1">
                <a:solidFill>
                  <a:srgbClr val="FFC000"/>
                </a:solidFill>
                <a:latin typeface="Bahnschrift SemiCondensed" panose="020B0502040204020203" pitchFamily="34" charset="0"/>
              </a:rPr>
              <a:t>Foglalás</a:t>
            </a:r>
            <a:r>
              <a:rPr lang="en-US" sz="2400" dirty="0">
                <a:solidFill>
                  <a:srgbClr val="FFC000"/>
                </a:solidFill>
                <a:latin typeface="Bahnschrift SemiCondensed" panose="020B0502040204020203" pitchFamily="34" charset="0"/>
              </a:rPr>
              <a:t> (</a:t>
            </a:r>
            <a:r>
              <a:rPr lang="en-US" sz="2400" dirty="0" err="1">
                <a:solidFill>
                  <a:srgbClr val="FFC000"/>
                </a:solidFill>
                <a:latin typeface="Bahnschrift SemiCondensed" panose="020B0502040204020203" pitchFamily="34" charset="0"/>
              </a:rPr>
              <a:t>esemény</a:t>
            </a:r>
            <a:r>
              <a:rPr lang="en-US" sz="2400" dirty="0">
                <a:solidFill>
                  <a:srgbClr val="FFC000"/>
                </a:solidFill>
                <a:latin typeface="Bahnschrift SemiCondensed" panose="020B0502040204020203" pitchFamily="34" charset="0"/>
              </a:rPr>
              <a:t> </a:t>
            </a:r>
            <a:r>
              <a:rPr lang="en-US" sz="2400" dirty="0" err="1">
                <a:solidFill>
                  <a:srgbClr val="FFC000"/>
                </a:solidFill>
                <a:latin typeface="Bahnschrift SemiCondensed" panose="020B0502040204020203" pitchFamily="34" charset="0"/>
              </a:rPr>
              <a:t>részletei</a:t>
            </a:r>
            <a:r>
              <a:rPr lang="en-US" sz="2400" dirty="0">
                <a:solidFill>
                  <a:srgbClr val="FFC000"/>
                </a:solidFill>
                <a:latin typeface="Bahnschrift SemiCondensed" panose="020B0502040204020203" pitchFamily="34" charset="0"/>
              </a:rPr>
              <a:t>)</a:t>
            </a:r>
            <a:endParaRPr lang="hu-HU" sz="2400" dirty="0">
              <a:solidFill>
                <a:srgbClr val="FFC000"/>
              </a:solidFill>
              <a:latin typeface="Bahnschrift SemiCondensed" panose="020B0502040204020203" pitchFamily="34" charset="0"/>
            </a:endParaRPr>
          </a:p>
          <a:p>
            <a:pPr>
              <a:lnSpc>
                <a:spcPct val="90000"/>
              </a:lnSpc>
              <a:spcAft>
                <a:spcPts val="600"/>
              </a:spcAft>
            </a:pPr>
            <a:br>
              <a:rPr lang="en-US" sz="2400" dirty="0">
                <a:solidFill>
                  <a:srgbClr val="FFC000"/>
                </a:solidFill>
                <a:latin typeface="Bahnschrift SemiCondensed" panose="020B0502040204020203" pitchFamily="34" charset="0"/>
              </a:rPr>
            </a:br>
            <a:r>
              <a:rPr lang="en-US" sz="2400" dirty="0">
                <a:solidFill>
                  <a:srgbClr val="FFC000"/>
                </a:solidFill>
                <a:latin typeface="Bahnschrift SemiCondensed" panose="020B0502040204020203" pitchFamily="34" charset="0"/>
              </a:rPr>
              <a:t>Az </a:t>
            </a:r>
            <a:r>
              <a:rPr lang="en-US" sz="2400" dirty="0" err="1">
                <a:solidFill>
                  <a:srgbClr val="FFC000"/>
                </a:solidFill>
                <a:latin typeface="Bahnschrift SemiCondensed" panose="020B0502040204020203" pitchFamily="34" charset="0"/>
              </a:rPr>
              <a:t>adott</a:t>
            </a:r>
            <a:r>
              <a:rPr lang="en-US" sz="2400" dirty="0">
                <a:solidFill>
                  <a:srgbClr val="FFC000"/>
                </a:solidFill>
                <a:latin typeface="Bahnschrift SemiCondensed" panose="020B0502040204020203" pitchFamily="34" charset="0"/>
              </a:rPr>
              <a:t> </a:t>
            </a:r>
            <a:r>
              <a:rPr lang="en-US" sz="2400" dirty="0" err="1">
                <a:solidFill>
                  <a:srgbClr val="FFC000"/>
                </a:solidFill>
                <a:latin typeface="Bahnschrift SemiCondensed" panose="020B0502040204020203" pitchFamily="34" charset="0"/>
              </a:rPr>
              <a:t>esemény</a:t>
            </a:r>
            <a:r>
              <a:rPr lang="en-US" sz="2400" dirty="0">
                <a:solidFill>
                  <a:srgbClr val="FFC000"/>
                </a:solidFill>
                <a:latin typeface="Bahnschrift SemiCondensed" panose="020B0502040204020203" pitchFamily="34" charset="0"/>
              </a:rPr>
              <a:t> </a:t>
            </a:r>
            <a:r>
              <a:rPr lang="en-US" sz="2400" dirty="0" err="1">
                <a:solidFill>
                  <a:srgbClr val="FFC000"/>
                </a:solidFill>
                <a:latin typeface="Bahnschrift SemiCondensed" panose="020B0502040204020203" pitchFamily="34" charset="0"/>
              </a:rPr>
              <a:t>teljes</a:t>
            </a:r>
            <a:r>
              <a:rPr lang="en-US" sz="2400" dirty="0">
                <a:solidFill>
                  <a:srgbClr val="FFC000"/>
                </a:solidFill>
                <a:latin typeface="Bahnschrift SemiCondensed" panose="020B0502040204020203" pitchFamily="34" charset="0"/>
              </a:rPr>
              <a:t> </a:t>
            </a:r>
            <a:r>
              <a:rPr lang="en-US" sz="2400" dirty="0" err="1">
                <a:solidFill>
                  <a:srgbClr val="FFC000"/>
                </a:solidFill>
                <a:latin typeface="Bahnschrift SemiCondensed" panose="020B0502040204020203" pitchFamily="34" charset="0"/>
              </a:rPr>
              <a:t>leírása</a:t>
            </a:r>
            <a:r>
              <a:rPr lang="en-US" sz="2400" dirty="0">
                <a:solidFill>
                  <a:srgbClr val="FFC000"/>
                </a:solidFill>
                <a:latin typeface="Bahnschrift SemiCondensed" panose="020B0502040204020203" pitchFamily="34" charset="0"/>
              </a:rPr>
              <a:t> </a:t>
            </a:r>
            <a:r>
              <a:rPr lang="en-US" sz="2400" dirty="0" err="1">
                <a:solidFill>
                  <a:srgbClr val="FFC000"/>
                </a:solidFill>
                <a:latin typeface="Bahnschrift SemiCondensed" panose="020B0502040204020203" pitchFamily="34" charset="0"/>
              </a:rPr>
              <a:t>és</a:t>
            </a:r>
            <a:r>
              <a:rPr lang="en-US" sz="2400" dirty="0">
                <a:solidFill>
                  <a:srgbClr val="FFC000"/>
                </a:solidFill>
                <a:latin typeface="Bahnschrift SemiCondensed" panose="020B0502040204020203" pitchFamily="34" charset="0"/>
              </a:rPr>
              <a:t> </a:t>
            </a:r>
            <a:r>
              <a:rPr lang="en-US" sz="2400" dirty="0" err="1">
                <a:solidFill>
                  <a:srgbClr val="FFC000"/>
                </a:solidFill>
                <a:latin typeface="Bahnschrift SemiCondensed" panose="020B0502040204020203" pitchFamily="34" charset="0"/>
              </a:rPr>
              <a:t>egy</a:t>
            </a:r>
            <a:r>
              <a:rPr lang="en-US" sz="2400" dirty="0">
                <a:solidFill>
                  <a:srgbClr val="FFC000"/>
                </a:solidFill>
                <a:latin typeface="Bahnschrift SemiCondensed" panose="020B0502040204020203" pitchFamily="34" charset="0"/>
              </a:rPr>
              <a:t> </a:t>
            </a:r>
            <a:r>
              <a:rPr lang="en-US" sz="2400" dirty="0" err="1">
                <a:solidFill>
                  <a:srgbClr val="FFC000"/>
                </a:solidFill>
                <a:latin typeface="Bahnschrift SemiCondensed" panose="020B0502040204020203" pitchFamily="34" charset="0"/>
              </a:rPr>
              <a:t>űrlap</a:t>
            </a:r>
            <a:r>
              <a:rPr lang="en-US" sz="2400" dirty="0">
                <a:solidFill>
                  <a:srgbClr val="FFC000"/>
                </a:solidFill>
                <a:latin typeface="Bahnschrift SemiCondensed" panose="020B0502040204020203" pitchFamily="34" charset="0"/>
              </a:rPr>
              <a:t> a </a:t>
            </a:r>
            <a:r>
              <a:rPr lang="en-US" sz="2400" dirty="0" err="1">
                <a:solidFill>
                  <a:srgbClr val="FFC000"/>
                </a:solidFill>
                <a:latin typeface="Bahnschrift SemiCondensed" panose="020B0502040204020203" pitchFamily="34" charset="0"/>
              </a:rPr>
              <a:t>jegyfoglaláshoz</a:t>
            </a:r>
            <a:r>
              <a:rPr lang="en-US" sz="2400" dirty="0">
                <a:solidFill>
                  <a:srgbClr val="FFC000"/>
                </a:solidFill>
                <a:latin typeface="Bahnschrift SemiCondensed" panose="020B0502040204020203" pitchFamily="34" charset="0"/>
              </a:rPr>
              <a:t>. A </a:t>
            </a:r>
            <a:r>
              <a:rPr lang="en-US" sz="2400" dirty="0" err="1">
                <a:solidFill>
                  <a:srgbClr val="FFC000"/>
                </a:solidFill>
                <a:latin typeface="Bahnschrift SemiCondensed" panose="020B0502040204020203" pitchFamily="34" charset="0"/>
              </a:rPr>
              <a:t>sikeres</a:t>
            </a:r>
            <a:r>
              <a:rPr lang="en-US" sz="2400" dirty="0">
                <a:solidFill>
                  <a:srgbClr val="FFC000"/>
                </a:solidFill>
                <a:latin typeface="Bahnschrift SemiCondensed" panose="020B0502040204020203" pitchFamily="34" charset="0"/>
              </a:rPr>
              <a:t> </a:t>
            </a:r>
            <a:r>
              <a:rPr lang="en-US" sz="2400" dirty="0" err="1">
                <a:solidFill>
                  <a:srgbClr val="FFC000"/>
                </a:solidFill>
                <a:latin typeface="Bahnschrift SemiCondensed" panose="020B0502040204020203" pitchFamily="34" charset="0"/>
              </a:rPr>
              <a:t>foglalásról</a:t>
            </a:r>
            <a:r>
              <a:rPr lang="en-US" sz="2400" dirty="0">
                <a:solidFill>
                  <a:srgbClr val="FFC000"/>
                </a:solidFill>
                <a:latin typeface="Bahnschrift SemiCondensed" panose="020B0502040204020203" pitchFamily="34" charset="0"/>
              </a:rPr>
              <a:t> </a:t>
            </a:r>
            <a:r>
              <a:rPr lang="en-US" sz="2400" dirty="0" err="1">
                <a:solidFill>
                  <a:srgbClr val="FFC000"/>
                </a:solidFill>
                <a:latin typeface="Bahnschrift SemiCondensed" panose="020B0502040204020203" pitchFamily="34" charset="0"/>
              </a:rPr>
              <a:t>visszajelzés</a:t>
            </a:r>
            <a:r>
              <a:rPr lang="en-US" sz="2400" dirty="0">
                <a:solidFill>
                  <a:srgbClr val="FFC000"/>
                </a:solidFill>
                <a:latin typeface="Bahnschrift SemiCondensed" panose="020B0502040204020203" pitchFamily="34" charset="0"/>
              </a:rPr>
              <a:t> </a:t>
            </a:r>
            <a:r>
              <a:rPr lang="en-US" sz="2400" dirty="0" err="1">
                <a:solidFill>
                  <a:srgbClr val="FFC000"/>
                </a:solidFill>
                <a:latin typeface="Bahnschrift SemiCondensed" panose="020B0502040204020203" pitchFamily="34" charset="0"/>
              </a:rPr>
              <a:t>érkezik</a:t>
            </a:r>
            <a:r>
              <a:rPr lang="en-US" sz="2400" dirty="0">
                <a:solidFill>
                  <a:srgbClr val="FFC000"/>
                </a:solidFill>
                <a:latin typeface="Bahnschrift SemiCondensed" panose="020B0502040204020203" pitchFamily="34" charset="0"/>
              </a:rPr>
              <a:t>.</a:t>
            </a:r>
          </a:p>
          <a:p>
            <a:pPr indent="-228600">
              <a:lnSpc>
                <a:spcPct val="90000"/>
              </a:lnSpc>
              <a:spcAft>
                <a:spcPts val="600"/>
              </a:spcAft>
              <a:buFont typeface="Arial" panose="020B0604020202020204" pitchFamily="34" charset="0"/>
              <a:buChar char="•"/>
            </a:pPr>
            <a:r>
              <a:rPr lang="en-US" sz="2400" dirty="0" err="1">
                <a:solidFill>
                  <a:srgbClr val="FFC000"/>
                </a:solidFill>
                <a:latin typeface="Bahnschrift SemiCondensed" panose="020B0502040204020203" pitchFamily="34" charset="0"/>
              </a:rPr>
              <a:t>Galéria</a:t>
            </a:r>
            <a:endParaRPr lang="hu-HU" sz="2400" dirty="0">
              <a:solidFill>
                <a:srgbClr val="FFC000"/>
              </a:solidFill>
              <a:latin typeface="Bahnschrift SemiCondensed" panose="020B0502040204020203" pitchFamily="34" charset="0"/>
            </a:endParaRPr>
          </a:p>
          <a:p>
            <a:pPr>
              <a:lnSpc>
                <a:spcPct val="90000"/>
              </a:lnSpc>
              <a:spcAft>
                <a:spcPts val="600"/>
              </a:spcAft>
            </a:pPr>
            <a:br>
              <a:rPr lang="en-US" sz="2400" dirty="0">
                <a:solidFill>
                  <a:srgbClr val="FFC000"/>
                </a:solidFill>
                <a:latin typeface="Bahnschrift SemiCondensed" panose="020B0502040204020203" pitchFamily="34" charset="0"/>
              </a:rPr>
            </a:br>
            <a:r>
              <a:rPr lang="en-US" sz="2400" dirty="0" err="1">
                <a:solidFill>
                  <a:srgbClr val="FFC000"/>
                </a:solidFill>
                <a:latin typeface="Bahnschrift SemiCondensed" panose="020B0502040204020203" pitchFamily="34" charset="0"/>
              </a:rPr>
              <a:t>Képek</a:t>
            </a:r>
            <a:r>
              <a:rPr lang="en-US" sz="2400" dirty="0">
                <a:solidFill>
                  <a:srgbClr val="FFC000"/>
                </a:solidFill>
                <a:latin typeface="Bahnschrift SemiCondensed" panose="020B0502040204020203" pitchFamily="34" charset="0"/>
              </a:rPr>
              <a:t> a </a:t>
            </a:r>
            <a:r>
              <a:rPr lang="en-US" sz="2400" dirty="0" err="1">
                <a:solidFill>
                  <a:srgbClr val="FFC000"/>
                </a:solidFill>
                <a:latin typeface="Bahnschrift SemiCondensed" panose="020B0502040204020203" pitchFamily="34" charset="0"/>
              </a:rPr>
              <a:t>társulat</a:t>
            </a:r>
            <a:r>
              <a:rPr lang="en-US" sz="2400" dirty="0">
                <a:solidFill>
                  <a:srgbClr val="FFC000"/>
                </a:solidFill>
                <a:latin typeface="Bahnschrift SemiCondensed" panose="020B0502040204020203" pitchFamily="34" charset="0"/>
              </a:rPr>
              <a:t> </a:t>
            </a:r>
            <a:r>
              <a:rPr lang="en-US" sz="2400" dirty="0" err="1">
                <a:solidFill>
                  <a:srgbClr val="FFC000"/>
                </a:solidFill>
                <a:latin typeface="Bahnschrift SemiCondensed" panose="020B0502040204020203" pitchFamily="34" charset="0"/>
              </a:rPr>
              <a:t>fellépéseiről</a:t>
            </a:r>
            <a:r>
              <a:rPr lang="en-US" sz="2400" dirty="0">
                <a:solidFill>
                  <a:srgbClr val="FFC000"/>
                </a:solidFill>
                <a:latin typeface="Bahnschrift SemiCondensed" panose="020B0502040204020203" pitchFamily="34" charset="0"/>
              </a:rPr>
              <a:t> </a:t>
            </a:r>
            <a:r>
              <a:rPr lang="en-US" sz="2400" dirty="0" err="1">
                <a:solidFill>
                  <a:srgbClr val="FFC000"/>
                </a:solidFill>
                <a:latin typeface="Bahnschrift SemiCondensed" panose="020B0502040204020203" pitchFamily="34" charset="0"/>
              </a:rPr>
              <a:t>és</a:t>
            </a:r>
            <a:r>
              <a:rPr lang="en-US" sz="2400" dirty="0">
                <a:solidFill>
                  <a:srgbClr val="FFC000"/>
                </a:solidFill>
                <a:latin typeface="Bahnschrift SemiCondensed" panose="020B0502040204020203" pitchFamily="34" charset="0"/>
              </a:rPr>
              <a:t> </a:t>
            </a:r>
            <a:r>
              <a:rPr lang="en-US" sz="2400" dirty="0" err="1">
                <a:solidFill>
                  <a:srgbClr val="FFC000"/>
                </a:solidFill>
                <a:latin typeface="Bahnschrift SemiCondensed" panose="020B0502040204020203" pitchFamily="34" charset="0"/>
              </a:rPr>
              <a:t>eseményeiről</a:t>
            </a:r>
            <a:r>
              <a:rPr lang="en-US" sz="2400" dirty="0">
                <a:solidFill>
                  <a:srgbClr val="FFC000"/>
                </a:solidFill>
                <a:latin typeface="Bahnschrift SemiCondensed" panose="020B0502040204020203" pitchFamily="34" charset="0"/>
              </a:rPr>
              <a:t>. </a:t>
            </a:r>
            <a:r>
              <a:rPr lang="en-US" sz="2400" dirty="0" err="1">
                <a:solidFill>
                  <a:srgbClr val="FFC000"/>
                </a:solidFill>
                <a:latin typeface="Bahnschrift SemiCondensed" panose="020B0502040204020203" pitchFamily="34" charset="0"/>
              </a:rPr>
              <a:t>Böngészhető</a:t>
            </a:r>
            <a:r>
              <a:rPr lang="en-US" sz="2400" dirty="0">
                <a:solidFill>
                  <a:srgbClr val="FFC000"/>
                </a:solidFill>
                <a:latin typeface="Bahnschrift SemiCondensed" panose="020B0502040204020203" pitchFamily="34" charset="0"/>
              </a:rPr>
              <a:t> </a:t>
            </a:r>
            <a:r>
              <a:rPr lang="en-US" sz="2400" dirty="0" err="1">
                <a:solidFill>
                  <a:srgbClr val="FFC000"/>
                </a:solidFill>
                <a:latin typeface="Bahnschrift SemiCondensed" panose="020B0502040204020203" pitchFamily="34" charset="0"/>
              </a:rPr>
              <a:t>és</a:t>
            </a:r>
            <a:r>
              <a:rPr lang="en-US" sz="2400" dirty="0">
                <a:solidFill>
                  <a:srgbClr val="FFC000"/>
                </a:solidFill>
                <a:latin typeface="Bahnschrift SemiCondensed" panose="020B0502040204020203" pitchFamily="34" charset="0"/>
              </a:rPr>
              <a:t> </a:t>
            </a:r>
            <a:r>
              <a:rPr lang="en-US" sz="2400" dirty="0" err="1">
                <a:solidFill>
                  <a:srgbClr val="FFC000"/>
                </a:solidFill>
                <a:latin typeface="Bahnschrift SemiCondensed" panose="020B0502040204020203" pitchFamily="34" charset="0"/>
              </a:rPr>
              <a:t>vizuális</a:t>
            </a:r>
            <a:r>
              <a:rPr lang="en-US" sz="2400" dirty="0">
                <a:solidFill>
                  <a:srgbClr val="FFC000"/>
                </a:solidFill>
                <a:latin typeface="Bahnschrift SemiCondensed" panose="020B0502040204020203" pitchFamily="34" charset="0"/>
              </a:rPr>
              <a:t> </a:t>
            </a:r>
            <a:r>
              <a:rPr lang="en-US" sz="2400" dirty="0" err="1">
                <a:solidFill>
                  <a:srgbClr val="FFC000"/>
                </a:solidFill>
                <a:latin typeface="Bahnschrift SemiCondensed" panose="020B0502040204020203" pitchFamily="34" charset="0"/>
              </a:rPr>
              <a:t>élményt</a:t>
            </a:r>
            <a:r>
              <a:rPr lang="en-US" sz="2400" dirty="0">
                <a:solidFill>
                  <a:srgbClr val="FFC000"/>
                </a:solidFill>
                <a:latin typeface="Bahnschrift SemiCondensed" panose="020B0502040204020203" pitchFamily="34" charset="0"/>
              </a:rPr>
              <a:t> </a:t>
            </a:r>
            <a:r>
              <a:rPr lang="en-US" sz="2400" dirty="0" err="1">
                <a:solidFill>
                  <a:srgbClr val="FFC000"/>
                </a:solidFill>
                <a:latin typeface="Bahnschrift SemiCondensed" panose="020B0502040204020203" pitchFamily="34" charset="0"/>
              </a:rPr>
              <a:t>nyújt</a:t>
            </a:r>
            <a:r>
              <a:rPr lang="en-US" sz="2400" dirty="0">
                <a:solidFill>
                  <a:srgbClr val="FFC000"/>
                </a:solidFill>
                <a:latin typeface="Bahnschrift SemiCondensed" panose="020B0502040204020203" pitchFamily="34" charset="0"/>
              </a:rPr>
              <a:t> a </a:t>
            </a:r>
            <a:r>
              <a:rPr lang="en-US" sz="2400" dirty="0" err="1">
                <a:solidFill>
                  <a:srgbClr val="FFC000"/>
                </a:solidFill>
                <a:latin typeface="Bahnschrift SemiCondensed" panose="020B0502040204020203" pitchFamily="34" charset="0"/>
              </a:rPr>
              <a:t>látogatóknak</a:t>
            </a:r>
            <a:r>
              <a:rPr lang="en-US" sz="2400" dirty="0">
                <a:solidFill>
                  <a:srgbClr val="FFC000"/>
                </a:solidFill>
                <a:latin typeface="Bahnschrift SemiCondensed" panose="020B0502040204020203" pitchFamily="34" charset="0"/>
              </a:rPr>
              <a:t>.</a:t>
            </a:r>
          </a:p>
          <a:p>
            <a:pPr indent="-228600">
              <a:lnSpc>
                <a:spcPct val="90000"/>
              </a:lnSpc>
              <a:spcAft>
                <a:spcPts val="600"/>
              </a:spcAft>
              <a:buFont typeface="Arial" panose="020B0604020202020204" pitchFamily="34" charset="0"/>
              <a:buChar char="•"/>
            </a:pPr>
            <a:r>
              <a:rPr lang="en-US" sz="2400" dirty="0" err="1">
                <a:solidFill>
                  <a:srgbClr val="FFC000"/>
                </a:solidFill>
                <a:latin typeface="Bahnschrift SemiCondensed" panose="020B0502040204020203" pitchFamily="34" charset="0"/>
              </a:rPr>
              <a:t>Kapcsolat</a:t>
            </a:r>
            <a:endParaRPr lang="hu-HU" sz="2400" dirty="0">
              <a:solidFill>
                <a:srgbClr val="FFC000"/>
              </a:solidFill>
              <a:latin typeface="Bahnschrift SemiCondensed" panose="020B0502040204020203" pitchFamily="34" charset="0"/>
            </a:endParaRPr>
          </a:p>
          <a:p>
            <a:pPr>
              <a:lnSpc>
                <a:spcPct val="90000"/>
              </a:lnSpc>
              <a:spcAft>
                <a:spcPts val="600"/>
              </a:spcAft>
            </a:pPr>
            <a:br>
              <a:rPr lang="en-US" sz="2400" dirty="0">
                <a:solidFill>
                  <a:srgbClr val="FFC000"/>
                </a:solidFill>
                <a:latin typeface="Bahnschrift SemiCondensed" panose="020B0502040204020203" pitchFamily="34" charset="0"/>
              </a:rPr>
            </a:br>
            <a:r>
              <a:rPr lang="en-US" sz="2400" dirty="0" err="1">
                <a:solidFill>
                  <a:srgbClr val="FFC000"/>
                </a:solidFill>
                <a:latin typeface="Bahnschrift SemiCondensed" panose="020B0502040204020203" pitchFamily="34" charset="0"/>
              </a:rPr>
              <a:t>Elérhetőségek</a:t>
            </a:r>
            <a:r>
              <a:rPr lang="en-US" sz="2400" dirty="0">
                <a:solidFill>
                  <a:srgbClr val="FFC000"/>
                </a:solidFill>
                <a:latin typeface="Bahnschrift SemiCondensed" panose="020B0502040204020203" pitchFamily="34" charset="0"/>
              </a:rPr>
              <a:t> </a:t>
            </a:r>
            <a:r>
              <a:rPr lang="en-US" sz="2400" dirty="0" err="1">
                <a:solidFill>
                  <a:srgbClr val="FFC000"/>
                </a:solidFill>
                <a:latin typeface="Bahnschrift SemiCondensed" panose="020B0502040204020203" pitchFamily="34" charset="0"/>
              </a:rPr>
              <a:t>és</a:t>
            </a:r>
            <a:r>
              <a:rPr lang="en-US" sz="2400" dirty="0">
                <a:solidFill>
                  <a:srgbClr val="FFC000"/>
                </a:solidFill>
                <a:latin typeface="Bahnschrift SemiCondensed" panose="020B0502040204020203" pitchFamily="34" charset="0"/>
              </a:rPr>
              <a:t> </a:t>
            </a:r>
            <a:r>
              <a:rPr lang="en-US" sz="2400" dirty="0" err="1">
                <a:solidFill>
                  <a:srgbClr val="FFC000"/>
                </a:solidFill>
                <a:latin typeface="Bahnschrift SemiCondensed" panose="020B0502040204020203" pitchFamily="34" charset="0"/>
              </a:rPr>
              <a:t>üzenetküldési</a:t>
            </a:r>
            <a:r>
              <a:rPr lang="en-US" sz="2400" dirty="0">
                <a:solidFill>
                  <a:srgbClr val="FFC000"/>
                </a:solidFill>
                <a:latin typeface="Bahnschrift SemiCondensed" panose="020B0502040204020203" pitchFamily="34" charset="0"/>
              </a:rPr>
              <a:t> </a:t>
            </a:r>
            <a:r>
              <a:rPr lang="en-US" sz="2400" dirty="0" err="1">
                <a:solidFill>
                  <a:srgbClr val="FFC000"/>
                </a:solidFill>
                <a:latin typeface="Bahnschrift SemiCondensed" panose="020B0502040204020203" pitchFamily="34" charset="0"/>
              </a:rPr>
              <a:t>lehetőség</a:t>
            </a:r>
            <a:r>
              <a:rPr lang="en-US" sz="2400" dirty="0">
                <a:solidFill>
                  <a:srgbClr val="FFC000"/>
                </a:solidFill>
                <a:latin typeface="Bahnschrift SemiCondensed" panose="020B0502040204020203" pitchFamily="34" charset="0"/>
              </a:rPr>
              <a:t> a </a:t>
            </a:r>
            <a:r>
              <a:rPr lang="en-US" sz="2400" dirty="0" err="1">
                <a:solidFill>
                  <a:srgbClr val="FFC000"/>
                </a:solidFill>
                <a:latin typeface="Bahnschrift SemiCondensed" panose="020B0502040204020203" pitchFamily="34" charset="0"/>
              </a:rPr>
              <a:t>szervezők</a:t>
            </a:r>
            <a:r>
              <a:rPr lang="en-US" sz="2400" dirty="0">
                <a:solidFill>
                  <a:srgbClr val="FFC000"/>
                </a:solidFill>
                <a:latin typeface="Bahnschrift SemiCondensed" panose="020B0502040204020203" pitchFamily="34" charset="0"/>
              </a:rPr>
              <a:t> </a:t>
            </a:r>
            <a:r>
              <a:rPr lang="en-US" sz="2400" dirty="0" err="1">
                <a:solidFill>
                  <a:srgbClr val="FFC000"/>
                </a:solidFill>
                <a:latin typeface="Bahnschrift SemiCondensed" panose="020B0502040204020203" pitchFamily="34" charset="0"/>
              </a:rPr>
              <a:t>felé</a:t>
            </a:r>
            <a:r>
              <a:rPr lang="en-US" sz="2400" dirty="0">
                <a:solidFill>
                  <a:srgbClr val="FFC000"/>
                </a:solidFill>
                <a:latin typeface="Bahnschrift SemiCondensed" panose="020B0502040204020203" pitchFamily="34" charset="0"/>
              </a:rPr>
              <a:t>.</a:t>
            </a:r>
          </a:p>
        </p:txBody>
      </p:sp>
      <p:pic>
        <p:nvPicPr>
          <p:cNvPr id="2" name="Kép 1">
            <a:extLst>
              <a:ext uri="{FF2B5EF4-FFF2-40B4-BE49-F238E27FC236}">
                <a16:creationId xmlns:a16="http://schemas.microsoft.com/office/drawing/2014/main" id="{46752799-5131-C792-5D42-D8F926E519DB}"/>
              </a:ext>
            </a:extLst>
          </p:cNvPr>
          <p:cNvPicPr>
            <a:picLocks noChangeAspect="1"/>
          </p:cNvPicPr>
          <p:nvPr/>
        </p:nvPicPr>
        <p:blipFill>
          <a:blip r:embed="rId3">
            <a:extLst>
              <a:ext uri="{28A0092B-C50C-407E-A947-70E740481C1C}">
                <a14:useLocalDpi xmlns:a14="http://schemas.microsoft.com/office/drawing/2010/main" val="0"/>
              </a:ext>
            </a:extLst>
          </a:blip>
          <a:srcRect r="3" b="3642"/>
          <a:stretch>
            <a:fillRect/>
          </a:stretch>
        </p:blipFill>
        <p:spPr bwMode="auto">
          <a:xfrm>
            <a:off x="6096000" y="1"/>
            <a:ext cx="6096000" cy="6857999"/>
          </a:xfrm>
          <a:custGeom>
            <a:avLst/>
            <a:gdLst/>
            <a:ahLst/>
            <a:cxnLst/>
            <a:rect l="l" t="t" r="r" b="b"/>
            <a:pathLst>
              <a:path w="7243812" h="6857999">
                <a:moveTo>
                  <a:pt x="609803" y="0"/>
                </a:moveTo>
                <a:lnTo>
                  <a:pt x="1222601" y="0"/>
                </a:lnTo>
                <a:lnTo>
                  <a:pt x="1223032" y="1645"/>
                </a:lnTo>
                <a:lnTo>
                  <a:pt x="1343371" y="1645"/>
                </a:lnTo>
                <a:lnTo>
                  <a:pt x="1343665" y="0"/>
                </a:lnTo>
                <a:lnTo>
                  <a:pt x="1884172" y="0"/>
                </a:lnTo>
                <a:lnTo>
                  <a:pt x="1884280" y="1645"/>
                </a:lnTo>
                <a:lnTo>
                  <a:pt x="7243812" y="1645"/>
                </a:lnTo>
                <a:lnTo>
                  <a:pt x="7243812" y="6857999"/>
                </a:lnTo>
                <a:lnTo>
                  <a:pt x="133676" y="6857999"/>
                </a:lnTo>
                <a:lnTo>
                  <a:pt x="114609" y="6843646"/>
                </a:lnTo>
                <a:cubicBezTo>
                  <a:pt x="106811" y="6836369"/>
                  <a:pt x="103243" y="6828354"/>
                  <a:pt x="111459" y="6817746"/>
                </a:cubicBezTo>
                <a:cubicBezTo>
                  <a:pt x="93943" y="6769544"/>
                  <a:pt x="97901" y="6796071"/>
                  <a:pt x="113412" y="6759582"/>
                </a:cubicBezTo>
                <a:cubicBezTo>
                  <a:pt x="110188" y="6732087"/>
                  <a:pt x="99653" y="6727133"/>
                  <a:pt x="100729" y="6705297"/>
                </a:cubicBezTo>
                <a:cubicBezTo>
                  <a:pt x="94563" y="6675394"/>
                  <a:pt x="99792" y="6669536"/>
                  <a:pt x="87662" y="6640957"/>
                </a:cubicBezTo>
                <a:cubicBezTo>
                  <a:pt x="74199" y="6591883"/>
                  <a:pt x="82185" y="6576319"/>
                  <a:pt x="83084" y="6541313"/>
                </a:cubicBezTo>
                <a:cubicBezTo>
                  <a:pt x="82225" y="6490855"/>
                  <a:pt x="67640" y="6422980"/>
                  <a:pt x="59444" y="6370251"/>
                </a:cubicBezTo>
                <a:cubicBezTo>
                  <a:pt x="51248" y="6317522"/>
                  <a:pt x="30729" y="6270972"/>
                  <a:pt x="33908" y="6224938"/>
                </a:cubicBezTo>
                <a:lnTo>
                  <a:pt x="30063" y="6089693"/>
                </a:lnTo>
                <a:cubicBezTo>
                  <a:pt x="25730" y="6032039"/>
                  <a:pt x="3474" y="5997051"/>
                  <a:pt x="29101" y="5973994"/>
                </a:cubicBezTo>
                <a:cubicBezTo>
                  <a:pt x="17018" y="5940131"/>
                  <a:pt x="41135" y="5955713"/>
                  <a:pt x="33855" y="5939847"/>
                </a:cubicBezTo>
                <a:lnTo>
                  <a:pt x="12982" y="5906467"/>
                </a:lnTo>
                <a:lnTo>
                  <a:pt x="8416" y="5862699"/>
                </a:lnTo>
                <a:cubicBezTo>
                  <a:pt x="7895" y="5838948"/>
                  <a:pt x="8409" y="5853058"/>
                  <a:pt x="12052" y="5823324"/>
                </a:cubicBezTo>
                <a:cubicBezTo>
                  <a:pt x="11631" y="5805291"/>
                  <a:pt x="11213" y="5787258"/>
                  <a:pt x="10793" y="5769225"/>
                </a:cubicBezTo>
                <a:cubicBezTo>
                  <a:pt x="17866" y="5738356"/>
                  <a:pt x="19121" y="5696311"/>
                  <a:pt x="25986" y="5667896"/>
                </a:cubicBezTo>
                <a:cubicBezTo>
                  <a:pt x="16329" y="5647975"/>
                  <a:pt x="42195" y="5619318"/>
                  <a:pt x="43687" y="5594585"/>
                </a:cubicBezTo>
                <a:cubicBezTo>
                  <a:pt x="32512" y="5517959"/>
                  <a:pt x="44052" y="5536542"/>
                  <a:pt x="40019" y="5464225"/>
                </a:cubicBezTo>
                <a:cubicBezTo>
                  <a:pt x="32676" y="5400671"/>
                  <a:pt x="26469" y="5311951"/>
                  <a:pt x="22904" y="5269726"/>
                </a:cubicBezTo>
                <a:cubicBezTo>
                  <a:pt x="19341" y="5227501"/>
                  <a:pt x="14742" y="5212581"/>
                  <a:pt x="18628" y="5210876"/>
                </a:cubicBezTo>
                <a:cubicBezTo>
                  <a:pt x="-20300" y="5161742"/>
                  <a:pt x="15511" y="5141336"/>
                  <a:pt x="5392" y="5111369"/>
                </a:cubicBezTo>
                <a:cubicBezTo>
                  <a:pt x="10662" y="5053859"/>
                  <a:pt x="15546" y="5034036"/>
                  <a:pt x="13324" y="5009272"/>
                </a:cubicBezTo>
                <a:cubicBezTo>
                  <a:pt x="25126" y="4982633"/>
                  <a:pt x="74251" y="4956261"/>
                  <a:pt x="48699" y="4925805"/>
                </a:cubicBezTo>
                <a:cubicBezTo>
                  <a:pt x="76704" y="4931200"/>
                  <a:pt x="39437" y="4888353"/>
                  <a:pt x="62925" y="4877992"/>
                </a:cubicBezTo>
                <a:cubicBezTo>
                  <a:pt x="82480" y="4871554"/>
                  <a:pt x="75731" y="4857054"/>
                  <a:pt x="79496" y="4844323"/>
                </a:cubicBezTo>
                <a:cubicBezTo>
                  <a:pt x="97657" y="4832308"/>
                  <a:pt x="110974" y="4752352"/>
                  <a:pt x="101400" y="4733115"/>
                </a:cubicBezTo>
                <a:cubicBezTo>
                  <a:pt x="108185" y="4679357"/>
                  <a:pt x="119720" y="4662889"/>
                  <a:pt x="111223" y="4625153"/>
                </a:cubicBezTo>
                <a:cubicBezTo>
                  <a:pt x="106592" y="4588197"/>
                  <a:pt x="114401" y="4567830"/>
                  <a:pt x="126359" y="4539168"/>
                </a:cubicBezTo>
                <a:cubicBezTo>
                  <a:pt x="126535" y="4522289"/>
                  <a:pt x="126710" y="4505410"/>
                  <a:pt x="126886" y="4488531"/>
                </a:cubicBezTo>
                <a:cubicBezTo>
                  <a:pt x="126165" y="4473140"/>
                  <a:pt x="132917" y="4437329"/>
                  <a:pt x="135099" y="4411258"/>
                </a:cubicBezTo>
                <a:cubicBezTo>
                  <a:pt x="107667" y="4345686"/>
                  <a:pt x="146840" y="4280033"/>
                  <a:pt x="132327" y="4219510"/>
                </a:cubicBezTo>
                <a:cubicBezTo>
                  <a:pt x="138549" y="4158987"/>
                  <a:pt x="124091" y="4192084"/>
                  <a:pt x="172424" y="4048117"/>
                </a:cubicBezTo>
                <a:cubicBezTo>
                  <a:pt x="167703" y="4015047"/>
                  <a:pt x="203806" y="3905047"/>
                  <a:pt x="177666" y="3878222"/>
                </a:cubicBezTo>
                <a:cubicBezTo>
                  <a:pt x="167714" y="3821305"/>
                  <a:pt x="183914" y="3845122"/>
                  <a:pt x="156982" y="3778166"/>
                </a:cubicBezTo>
                <a:cubicBezTo>
                  <a:pt x="160365" y="3760234"/>
                  <a:pt x="142791" y="3724716"/>
                  <a:pt x="142115" y="3707357"/>
                </a:cubicBezTo>
                <a:cubicBezTo>
                  <a:pt x="139253" y="3688591"/>
                  <a:pt x="140202" y="3672776"/>
                  <a:pt x="139805" y="3665569"/>
                </a:cubicBezTo>
                <a:cubicBezTo>
                  <a:pt x="139778" y="3665084"/>
                  <a:pt x="139750" y="3664599"/>
                  <a:pt x="139723" y="3664114"/>
                </a:cubicBezTo>
                <a:lnTo>
                  <a:pt x="134134" y="3653088"/>
                </a:lnTo>
                <a:lnTo>
                  <a:pt x="126568" y="3641228"/>
                </a:lnTo>
                <a:cubicBezTo>
                  <a:pt x="126560" y="3629488"/>
                  <a:pt x="126549" y="3617747"/>
                  <a:pt x="126540" y="3606007"/>
                </a:cubicBezTo>
                <a:lnTo>
                  <a:pt x="134645" y="3597336"/>
                </a:lnTo>
                <a:lnTo>
                  <a:pt x="131649" y="3586412"/>
                </a:lnTo>
                <a:lnTo>
                  <a:pt x="134221" y="3569719"/>
                </a:lnTo>
                <a:lnTo>
                  <a:pt x="133795" y="3568021"/>
                </a:lnTo>
                <a:lnTo>
                  <a:pt x="130189" y="3553678"/>
                </a:lnTo>
                <a:lnTo>
                  <a:pt x="129827" y="3552249"/>
                </a:lnTo>
                <a:lnTo>
                  <a:pt x="122183" y="3542019"/>
                </a:lnTo>
                <a:lnTo>
                  <a:pt x="112426" y="3531201"/>
                </a:lnTo>
                <a:lnTo>
                  <a:pt x="105626" y="3496391"/>
                </a:lnTo>
                <a:lnTo>
                  <a:pt x="111971" y="3486850"/>
                </a:lnTo>
                <a:lnTo>
                  <a:pt x="106910" y="3476412"/>
                </a:lnTo>
                <a:cubicBezTo>
                  <a:pt x="105781" y="3466028"/>
                  <a:pt x="105824" y="3433967"/>
                  <a:pt x="105209" y="3424545"/>
                </a:cubicBezTo>
                <a:lnTo>
                  <a:pt x="103215" y="3419880"/>
                </a:lnTo>
                <a:lnTo>
                  <a:pt x="104953" y="3415218"/>
                </a:lnTo>
                <a:lnTo>
                  <a:pt x="101255" y="3409825"/>
                </a:lnTo>
                <a:lnTo>
                  <a:pt x="103044" y="3407057"/>
                </a:lnTo>
                <a:lnTo>
                  <a:pt x="89764" y="3378959"/>
                </a:lnTo>
                <a:lnTo>
                  <a:pt x="83991" y="3362948"/>
                </a:lnTo>
                <a:lnTo>
                  <a:pt x="66858" y="3332072"/>
                </a:lnTo>
                <a:lnTo>
                  <a:pt x="69057" y="3325671"/>
                </a:lnTo>
                <a:lnTo>
                  <a:pt x="51631" y="3278130"/>
                </a:lnTo>
                <a:lnTo>
                  <a:pt x="53959" y="3277179"/>
                </a:lnTo>
                <a:lnTo>
                  <a:pt x="60205" y="3262610"/>
                </a:lnTo>
                <a:lnTo>
                  <a:pt x="58998" y="3258677"/>
                </a:lnTo>
                <a:cubicBezTo>
                  <a:pt x="46010" y="3210316"/>
                  <a:pt x="80872" y="3236545"/>
                  <a:pt x="45170" y="3180546"/>
                </a:cubicBezTo>
                <a:cubicBezTo>
                  <a:pt x="53643" y="3171780"/>
                  <a:pt x="52550" y="3163902"/>
                  <a:pt x="45228" y="3151828"/>
                </a:cubicBezTo>
                <a:cubicBezTo>
                  <a:pt x="39651" y="3128169"/>
                  <a:pt x="64667" y="3124610"/>
                  <a:pt x="45020" y="3103777"/>
                </a:cubicBezTo>
                <a:cubicBezTo>
                  <a:pt x="59127" y="3105196"/>
                  <a:pt x="41123" y="3057428"/>
                  <a:pt x="57092" y="3065434"/>
                </a:cubicBezTo>
                <a:cubicBezTo>
                  <a:pt x="55435" y="3051512"/>
                  <a:pt x="40803" y="3032637"/>
                  <a:pt x="35088" y="3020247"/>
                </a:cubicBezTo>
                <a:cubicBezTo>
                  <a:pt x="32503" y="3002537"/>
                  <a:pt x="18197" y="3001119"/>
                  <a:pt x="22803" y="2991092"/>
                </a:cubicBezTo>
                <a:cubicBezTo>
                  <a:pt x="24338" y="2987749"/>
                  <a:pt x="27975" y="2983455"/>
                  <a:pt x="34850" y="2977278"/>
                </a:cubicBezTo>
                <a:cubicBezTo>
                  <a:pt x="22587" y="2954448"/>
                  <a:pt x="35600" y="2946689"/>
                  <a:pt x="36223" y="2911749"/>
                </a:cubicBezTo>
                <a:cubicBezTo>
                  <a:pt x="35158" y="2886513"/>
                  <a:pt x="29761" y="2843788"/>
                  <a:pt x="28462" y="2825860"/>
                </a:cubicBezTo>
                <a:cubicBezTo>
                  <a:pt x="28449" y="2818634"/>
                  <a:pt x="28437" y="2811409"/>
                  <a:pt x="28424" y="2804183"/>
                </a:cubicBezTo>
                <a:lnTo>
                  <a:pt x="21292" y="2790136"/>
                </a:lnTo>
                <a:lnTo>
                  <a:pt x="16179" y="2760208"/>
                </a:lnTo>
                <a:lnTo>
                  <a:pt x="22858" y="2751112"/>
                </a:lnTo>
                <a:lnTo>
                  <a:pt x="18505" y="2740278"/>
                </a:lnTo>
                <a:lnTo>
                  <a:pt x="22482" y="2726489"/>
                </a:lnTo>
                <a:lnTo>
                  <a:pt x="18175" y="2725052"/>
                </a:lnTo>
                <a:lnTo>
                  <a:pt x="10521" y="2715895"/>
                </a:lnTo>
                <a:lnTo>
                  <a:pt x="25499" y="2665666"/>
                </a:lnTo>
                <a:lnTo>
                  <a:pt x="30658" y="2635351"/>
                </a:lnTo>
                <a:cubicBezTo>
                  <a:pt x="30723" y="2625597"/>
                  <a:pt x="30791" y="2615842"/>
                  <a:pt x="30857" y="2606088"/>
                </a:cubicBezTo>
                <a:lnTo>
                  <a:pt x="37532" y="2596456"/>
                </a:lnTo>
                <a:cubicBezTo>
                  <a:pt x="41239" y="2582253"/>
                  <a:pt x="34640" y="2564757"/>
                  <a:pt x="36511" y="2549900"/>
                </a:cubicBezTo>
                <a:lnTo>
                  <a:pt x="53712" y="2496499"/>
                </a:lnTo>
                <a:cubicBezTo>
                  <a:pt x="53527" y="2492743"/>
                  <a:pt x="64725" y="2449625"/>
                  <a:pt x="64540" y="2445869"/>
                </a:cubicBezTo>
                <a:cubicBezTo>
                  <a:pt x="61940" y="2441580"/>
                  <a:pt x="65575" y="2413465"/>
                  <a:pt x="64348" y="2408995"/>
                </a:cubicBezTo>
                <a:cubicBezTo>
                  <a:pt x="100333" y="2407546"/>
                  <a:pt x="71752" y="2329020"/>
                  <a:pt x="101725" y="2335735"/>
                </a:cubicBezTo>
                <a:cubicBezTo>
                  <a:pt x="120512" y="2299003"/>
                  <a:pt x="138791" y="2291744"/>
                  <a:pt x="147278" y="2260088"/>
                </a:cubicBezTo>
                <a:cubicBezTo>
                  <a:pt x="152668" y="2224200"/>
                  <a:pt x="143589" y="2220953"/>
                  <a:pt x="152643" y="2193455"/>
                </a:cubicBezTo>
                <a:cubicBezTo>
                  <a:pt x="152701" y="2159228"/>
                  <a:pt x="131577" y="2138038"/>
                  <a:pt x="161815" y="2107942"/>
                </a:cubicBezTo>
                <a:lnTo>
                  <a:pt x="168884" y="2024270"/>
                </a:lnTo>
                <a:lnTo>
                  <a:pt x="210800" y="1969445"/>
                </a:lnTo>
                <a:lnTo>
                  <a:pt x="215063" y="1961162"/>
                </a:lnTo>
                <a:lnTo>
                  <a:pt x="226767" y="1945112"/>
                </a:lnTo>
                <a:lnTo>
                  <a:pt x="225906" y="1942021"/>
                </a:lnTo>
                <a:lnTo>
                  <a:pt x="220555" y="1935584"/>
                </a:lnTo>
                <a:cubicBezTo>
                  <a:pt x="220179" y="1930292"/>
                  <a:pt x="223282" y="1914884"/>
                  <a:pt x="223648" y="1910265"/>
                </a:cubicBezTo>
                <a:cubicBezTo>
                  <a:pt x="221934" y="1909994"/>
                  <a:pt x="221895" y="1909162"/>
                  <a:pt x="222758" y="1907867"/>
                </a:cubicBezTo>
                <a:lnTo>
                  <a:pt x="229387" y="1899379"/>
                </a:lnTo>
                <a:lnTo>
                  <a:pt x="231548" y="1895114"/>
                </a:lnTo>
                <a:lnTo>
                  <a:pt x="216553" y="1892417"/>
                </a:lnTo>
                <a:cubicBezTo>
                  <a:pt x="209075" y="1884999"/>
                  <a:pt x="222114" y="1866643"/>
                  <a:pt x="209739" y="1861483"/>
                </a:cubicBezTo>
                <a:cubicBezTo>
                  <a:pt x="214584" y="1853278"/>
                  <a:pt x="219066" y="1844665"/>
                  <a:pt x="222950" y="1835810"/>
                </a:cubicBezTo>
                <a:lnTo>
                  <a:pt x="224812" y="1830569"/>
                </a:lnTo>
                <a:lnTo>
                  <a:pt x="224522" y="1830429"/>
                </a:lnTo>
                <a:cubicBezTo>
                  <a:pt x="224224" y="1829219"/>
                  <a:pt x="224571" y="1827468"/>
                  <a:pt x="225830" y="1824832"/>
                </a:cubicBezTo>
                <a:lnTo>
                  <a:pt x="228207" y="1821003"/>
                </a:lnTo>
                <a:lnTo>
                  <a:pt x="230878" y="1807109"/>
                </a:lnTo>
                <a:lnTo>
                  <a:pt x="227355" y="1805316"/>
                </a:lnTo>
                <a:lnTo>
                  <a:pt x="228132" y="1804434"/>
                </a:lnTo>
                <a:cubicBezTo>
                  <a:pt x="237533" y="1798221"/>
                  <a:pt x="248274" y="1797417"/>
                  <a:pt x="223762" y="1784314"/>
                </a:cubicBezTo>
                <a:cubicBezTo>
                  <a:pt x="240655" y="1769422"/>
                  <a:pt x="224912" y="1763793"/>
                  <a:pt x="226521" y="1740358"/>
                </a:cubicBezTo>
                <a:cubicBezTo>
                  <a:pt x="240385" y="1732435"/>
                  <a:pt x="239102" y="1724301"/>
                  <a:pt x="233164" y="1715685"/>
                </a:cubicBezTo>
                <a:cubicBezTo>
                  <a:pt x="245499" y="1694404"/>
                  <a:pt x="240415" y="1672675"/>
                  <a:pt x="245819" y="1647555"/>
                </a:cubicBezTo>
                <a:cubicBezTo>
                  <a:pt x="268668" y="1622803"/>
                  <a:pt x="248434" y="1605585"/>
                  <a:pt x="254317" y="1578752"/>
                </a:cubicBezTo>
                <a:lnTo>
                  <a:pt x="249918" y="1546022"/>
                </a:lnTo>
                <a:cubicBezTo>
                  <a:pt x="251996" y="1543635"/>
                  <a:pt x="248777" y="1521210"/>
                  <a:pt x="248927" y="1519929"/>
                </a:cubicBezTo>
                <a:lnTo>
                  <a:pt x="248704" y="1519731"/>
                </a:lnTo>
                <a:lnTo>
                  <a:pt x="252245" y="1514846"/>
                </a:lnTo>
                <a:cubicBezTo>
                  <a:pt x="255314" y="1501295"/>
                  <a:pt x="252199" y="1477394"/>
                  <a:pt x="254681" y="1463304"/>
                </a:cubicBezTo>
                <a:cubicBezTo>
                  <a:pt x="257024" y="1459891"/>
                  <a:pt x="268983" y="1432466"/>
                  <a:pt x="267138" y="1430305"/>
                </a:cubicBezTo>
                <a:lnTo>
                  <a:pt x="266110" y="1429568"/>
                </a:lnTo>
                <a:lnTo>
                  <a:pt x="286784" y="1404045"/>
                </a:lnTo>
                <a:lnTo>
                  <a:pt x="294521" y="1360879"/>
                </a:lnTo>
                <a:lnTo>
                  <a:pt x="324750" y="1301993"/>
                </a:lnTo>
                <a:lnTo>
                  <a:pt x="328780" y="1210776"/>
                </a:lnTo>
                <a:cubicBezTo>
                  <a:pt x="344171" y="1197232"/>
                  <a:pt x="343390" y="1192124"/>
                  <a:pt x="346123" y="1157176"/>
                </a:cubicBezTo>
                <a:cubicBezTo>
                  <a:pt x="359383" y="1110140"/>
                  <a:pt x="355619" y="1111028"/>
                  <a:pt x="349331" y="1063288"/>
                </a:cubicBezTo>
                <a:cubicBezTo>
                  <a:pt x="364194" y="1005331"/>
                  <a:pt x="362778" y="969963"/>
                  <a:pt x="431245" y="889417"/>
                </a:cubicBezTo>
                <a:lnTo>
                  <a:pt x="459477" y="816346"/>
                </a:lnTo>
                <a:cubicBezTo>
                  <a:pt x="465006" y="808083"/>
                  <a:pt x="496978" y="764380"/>
                  <a:pt x="489268" y="752692"/>
                </a:cubicBezTo>
                <a:lnTo>
                  <a:pt x="505368" y="724368"/>
                </a:lnTo>
                <a:lnTo>
                  <a:pt x="511178" y="722494"/>
                </a:lnTo>
                <a:lnTo>
                  <a:pt x="514451" y="717531"/>
                </a:lnTo>
                <a:cubicBezTo>
                  <a:pt x="514171" y="710761"/>
                  <a:pt x="513893" y="703992"/>
                  <a:pt x="513612" y="697222"/>
                </a:cubicBezTo>
                <a:cubicBezTo>
                  <a:pt x="513272" y="693376"/>
                  <a:pt x="513720" y="690905"/>
                  <a:pt x="514772" y="689289"/>
                </a:cubicBezTo>
                <a:lnTo>
                  <a:pt x="515249" y="689151"/>
                </a:lnTo>
                <a:cubicBezTo>
                  <a:pt x="515320" y="686637"/>
                  <a:pt x="515389" y="684122"/>
                  <a:pt x="515461" y="681608"/>
                </a:cubicBezTo>
                <a:cubicBezTo>
                  <a:pt x="522970" y="666964"/>
                  <a:pt x="551123" y="617831"/>
                  <a:pt x="560298" y="601285"/>
                </a:cubicBezTo>
                <a:cubicBezTo>
                  <a:pt x="558549" y="585107"/>
                  <a:pt x="540289" y="573171"/>
                  <a:pt x="570504" y="582332"/>
                </a:cubicBezTo>
                <a:cubicBezTo>
                  <a:pt x="570816" y="577121"/>
                  <a:pt x="573898" y="574271"/>
                  <a:pt x="578347" y="572511"/>
                </a:cubicBezTo>
                <a:lnTo>
                  <a:pt x="580375" y="572092"/>
                </a:lnTo>
                <a:lnTo>
                  <a:pt x="575722" y="536015"/>
                </a:lnTo>
                <a:lnTo>
                  <a:pt x="578705" y="531675"/>
                </a:lnTo>
                <a:lnTo>
                  <a:pt x="564084" y="491380"/>
                </a:lnTo>
                <a:cubicBezTo>
                  <a:pt x="560969" y="487340"/>
                  <a:pt x="560134" y="482008"/>
                  <a:pt x="564457" y="473782"/>
                </a:cubicBezTo>
                <a:lnTo>
                  <a:pt x="566413" y="472000"/>
                </a:lnTo>
                <a:lnTo>
                  <a:pt x="584600" y="354566"/>
                </a:lnTo>
                <a:cubicBezTo>
                  <a:pt x="586100" y="325288"/>
                  <a:pt x="584583" y="317533"/>
                  <a:pt x="588077" y="265704"/>
                </a:cubicBezTo>
                <a:cubicBezTo>
                  <a:pt x="588008" y="205530"/>
                  <a:pt x="578491" y="226511"/>
                  <a:pt x="580576" y="187093"/>
                </a:cubicBezTo>
                <a:cubicBezTo>
                  <a:pt x="579265" y="162458"/>
                  <a:pt x="569240" y="117589"/>
                  <a:pt x="587928" y="130336"/>
                </a:cubicBezTo>
                <a:cubicBezTo>
                  <a:pt x="552635" y="69804"/>
                  <a:pt x="604651" y="82036"/>
                  <a:pt x="593881" y="17287"/>
                </a:cubicBezTo>
                <a:cubicBezTo>
                  <a:pt x="600399" y="13784"/>
                  <a:pt x="605413" y="8440"/>
                  <a:pt x="609224" y="1705"/>
                </a:cubicBezTo>
                <a:close/>
              </a:path>
            </a:pathLst>
          </a:custGeom>
          <a:noFill/>
        </p:spPr>
      </p:pic>
    </p:spTree>
    <p:extLst>
      <p:ext uri="{BB962C8B-B14F-4D97-AF65-F5344CB8AC3E}">
        <p14:creationId xmlns:p14="http://schemas.microsoft.com/office/powerpoint/2010/main" val="18869697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5115CBB7-23BC-E4FA-DB99-1FAB9F6A64F9}"/>
            </a:ext>
          </a:extLst>
        </p:cNvPr>
        <p:cNvGrpSpPr/>
        <p:nvPr/>
      </p:nvGrpSpPr>
      <p:grpSpPr>
        <a:xfrm>
          <a:off x="0" y="0"/>
          <a:ext cx="0" cy="0"/>
          <a:chOff x="0" y="0"/>
          <a:chExt cx="0" cy="0"/>
        </a:xfrm>
      </p:grpSpPr>
      <p:sp>
        <p:nvSpPr>
          <p:cNvPr id="5" name="Szövegdoboz 4">
            <a:extLst>
              <a:ext uri="{FF2B5EF4-FFF2-40B4-BE49-F238E27FC236}">
                <a16:creationId xmlns:a16="http://schemas.microsoft.com/office/drawing/2014/main" id="{92516732-414A-8D08-70F3-2C8986B5B78B}"/>
              </a:ext>
            </a:extLst>
          </p:cNvPr>
          <p:cNvSpPr txBox="1"/>
          <p:nvPr/>
        </p:nvSpPr>
        <p:spPr>
          <a:xfrm>
            <a:off x="3874604" y="129208"/>
            <a:ext cx="4442792" cy="1200329"/>
          </a:xfrm>
          <a:prstGeom prst="rect">
            <a:avLst/>
          </a:prstGeom>
          <a:noFill/>
        </p:spPr>
        <p:txBody>
          <a:bodyPr wrap="square" rtlCol="0">
            <a:spAutoFit/>
          </a:bodyPr>
          <a:lstStyle/>
          <a:p>
            <a:pPr algn="ctr"/>
            <a:r>
              <a:rPr lang="hu-HU" sz="7200" dirty="0">
                <a:solidFill>
                  <a:srgbClr val="FFC000"/>
                </a:solidFill>
                <a:latin typeface="Bodoni MT Poster Compressed" panose="02070706080601050204" pitchFamily="18" charset="0"/>
              </a:rPr>
              <a:t>Események</a:t>
            </a:r>
            <a:endParaRPr lang="hu-HU" dirty="0"/>
          </a:p>
        </p:txBody>
      </p:sp>
      <p:sp>
        <p:nvSpPr>
          <p:cNvPr id="6" name="Szövegdoboz 5">
            <a:extLst>
              <a:ext uri="{FF2B5EF4-FFF2-40B4-BE49-F238E27FC236}">
                <a16:creationId xmlns:a16="http://schemas.microsoft.com/office/drawing/2014/main" id="{7D35176B-E0ED-41F3-DD3A-FCB886FCD64A}"/>
              </a:ext>
            </a:extLst>
          </p:cNvPr>
          <p:cNvSpPr txBox="1"/>
          <p:nvPr/>
        </p:nvSpPr>
        <p:spPr>
          <a:xfrm>
            <a:off x="505238" y="1329537"/>
            <a:ext cx="5050735" cy="3416320"/>
          </a:xfrm>
          <a:prstGeom prst="rect">
            <a:avLst/>
          </a:prstGeom>
          <a:noFill/>
        </p:spPr>
        <p:txBody>
          <a:bodyPr wrap="square" rtlCol="0">
            <a:spAutoFit/>
          </a:bodyPr>
          <a:lstStyle/>
          <a:p>
            <a:pPr algn="just">
              <a:buNone/>
            </a:pPr>
            <a:r>
              <a:rPr lang="hu-HU" sz="2400" dirty="0">
                <a:solidFill>
                  <a:srgbClr val="FFC000"/>
                </a:solidFill>
                <a:latin typeface="Bahnschrift SemiCondensed" panose="020B0502040204020203" pitchFamily="34" charset="0"/>
              </a:rPr>
              <a:t>Az események rögzítése az </a:t>
            </a:r>
            <a:r>
              <a:rPr lang="hu-HU" sz="2400" dirty="0" err="1">
                <a:solidFill>
                  <a:srgbClr val="FFC000"/>
                </a:solidFill>
                <a:latin typeface="Bahnschrift SemiCondensed" panose="020B0502040204020203" pitchFamily="34" charset="0"/>
              </a:rPr>
              <a:t>admin</a:t>
            </a:r>
            <a:r>
              <a:rPr lang="hu-HU" sz="2400" dirty="0">
                <a:solidFill>
                  <a:srgbClr val="FFC000"/>
                </a:solidFill>
                <a:latin typeface="Bahnschrift SemiCondensed" panose="020B0502040204020203" pitchFamily="34" charset="0"/>
              </a:rPr>
              <a:t> felületről érhető el. Az adminisztrátor egy űrlapon keresztül tudja megadni az esemény címét, helyszínét, időpontját, férőhelyeit és a leírást. Az adatok az adatbázisba kerülnek mentésre az </a:t>
            </a:r>
            <a:r>
              <a:rPr lang="hu-HU" sz="2400" dirty="0" err="1">
                <a:solidFill>
                  <a:srgbClr val="FFC000"/>
                </a:solidFill>
                <a:latin typeface="Bahnschrift SemiCondensed" panose="020B0502040204020203" pitchFamily="34" charset="0"/>
              </a:rPr>
              <a:t>EventController</a:t>
            </a:r>
            <a:r>
              <a:rPr lang="hu-HU" sz="2400" dirty="0">
                <a:solidFill>
                  <a:srgbClr val="FFC000"/>
                </a:solidFill>
                <a:latin typeface="Bahnschrift SemiCondensed" panose="020B0502040204020203" pitchFamily="34" charset="0"/>
              </a:rPr>
              <a:t> segítségével. A rögzített események később szerkeszthetők és törölhetők is.</a:t>
            </a:r>
          </a:p>
        </p:txBody>
      </p:sp>
      <p:pic>
        <p:nvPicPr>
          <p:cNvPr id="10" name="Kép 9">
            <a:extLst>
              <a:ext uri="{FF2B5EF4-FFF2-40B4-BE49-F238E27FC236}">
                <a16:creationId xmlns:a16="http://schemas.microsoft.com/office/drawing/2014/main" id="{6DD3BD81-7C53-A446-4F46-9C4485A16BE2}"/>
              </a:ext>
            </a:extLst>
          </p:cNvPr>
          <p:cNvPicPr>
            <a:picLocks noChangeAspect="1"/>
          </p:cNvPicPr>
          <p:nvPr/>
        </p:nvPicPr>
        <p:blipFill>
          <a:blip r:embed="rId4"/>
          <a:stretch>
            <a:fillRect/>
          </a:stretch>
        </p:blipFill>
        <p:spPr>
          <a:xfrm>
            <a:off x="6484883" y="1334701"/>
            <a:ext cx="5707117" cy="5523299"/>
          </a:xfrm>
          <a:prstGeom prst="rect">
            <a:avLst/>
          </a:prstGeom>
        </p:spPr>
      </p:pic>
    </p:spTree>
    <p:extLst>
      <p:ext uri="{BB962C8B-B14F-4D97-AF65-F5344CB8AC3E}">
        <p14:creationId xmlns:p14="http://schemas.microsoft.com/office/powerpoint/2010/main" val="878175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F46CD1A9-B3A2-B2F8-36A4-BF3A7633EE0D}"/>
            </a:ext>
          </a:extLst>
        </p:cNvPr>
        <p:cNvGrpSpPr/>
        <p:nvPr/>
      </p:nvGrpSpPr>
      <p:grpSpPr>
        <a:xfrm>
          <a:off x="0" y="0"/>
          <a:ext cx="0" cy="0"/>
          <a:chOff x="0" y="0"/>
          <a:chExt cx="0" cy="0"/>
        </a:xfrm>
      </p:grpSpPr>
      <p:sp>
        <p:nvSpPr>
          <p:cNvPr id="5" name="Szövegdoboz 4">
            <a:extLst>
              <a:ext uri="{FF2B5EF4-FFF2-40B4-BE49-F238E27FC236}">
                <a16:creationId xmlns:a16="http://schemas.microsoft.com/office/drawing/2014/main" id="{E6513F7F-E795-D65F-639B-F4F0C9E366BF}"/>
              </a:ext>
            </a:extLst>
          </p:cNvPr>
          <p:cNvSpPr txBox="1"/>
          <p:nvPr/>
        </p:nvSpPr>
        <p:spPr>
          <a:xfrm>
            <a:off x="945931" y="2608117"/>
            <a:ext cx="4442792" cy="1200329"/>
          </a:xfrm>
          <a:prstGeom prst="rect">
            <a:avLst/>
          </a:prstGeom>
          <a:noFill/>
        </p:spPr>
        <p:txBody>
          <a:bodyPr wrap="square" rtlCol="0">
            <a:spAutoFit/>
          </a:bodyPr>
          <a:lstStyle/>
          <a:p>
            <a:pPr algn="ctr"/>
            <a:r>
              <a:rPr lang="hu-HU" sz="7200" dirty="0">
                <a:solidFill>
                  <a:srgbClr val="FFC000"/>
                </a:solidFill>
                <a:latin typeface="Bodoni MT Poster Compressed" panose="02070706080601050204" pitchFamily="18" charset="0"/>
              </a:rPr>
              <a:t>Események </a:t>
            </a:r>
            <a:r>
              <a:rPr lang="hu-HU" sz="7200" dirty="0" err="1">
                <a:solidFill>
                  <a:srgbClr val="FFC000"/>
                </a:solidFill>
                <a:latin typeface="Bodoni MT Poster Compressed" panose="02070706080601050204" pitchFamily="18" charset="0"/>
              </a:rPr>
              <a:t>urlap</a:t>
            </a:r>
            <a:endParaRPr lang="hu-HU" dirty="0"/>
          </a:p>
        </p:txBody>
      </p:sp>
      <p:pic>
        <p:nvPicPr>
          <p:cNvPr id="3" name="Kép 2">
            <a:extLst>
              <a:ext uri="{FF2B5EF4-FFF2-40B4-BE49-F238E27FC236}">
                <a16:creationId xmlns:a16="http://schemas.microsoft.com/office/drawing/2014/main" id="{D6FE6B34-055D-3616-4F29-5177706ECE68}"/>
              </a:ext>
            </a:extLst>
          </p:cNvPr>
          <p:cNvPicPr>
            <a:picLocks noChangeAspect="1"/>
          </p:cNvPicPr>
          <p:nvPr/>
        </p:nvPicPr>
        <p:blipFill>
          <a:blip r:embed="rId4"/>
          <a:stretch>
            <a:fillRect/>
          </a:stretch>
        </p:blipFill>
        <p:spPr>
          <a:xfrm>
            <a:off x="6096000" y="0"/>
            <a:ext cx="5581922" cy="6879776"/>
          </a:xfrm>
          <a:prstGeom prst="rect">
            <a:avLst/>
          </a:prstGeom>
        </p:spPr>
      </p:pic>
      <p:sp>
        <p:nvSpPr>
          <p:cNvPr id="4" name="Szövegdoboz 3">
            <a:extLst>
              <a:ext uri="{FF2B5EF4-FFF2-40B4-BE49-F238E27FC236}">
                <a16:creationId xmlns:a16="http://schemas.microsoft.com/office/drawing/2014/main" id="{AF0DCE2D-3723-A5C7-A8FE-1AC2B6F6BBF1}"/>
              </a:ext>
            </a:extLst>
          </p:cNvPr>
          <p:cNvSpPr txBox="1"/>
          <p:nvPr/>
        </p:nvSpPr>
        <p:spPr>
          <a:xfrm>
            <a:off x="2478181" y="2608117"/>
            <a:ext cx="2808942" cy="923330"/>
          </a:xfrm>
          <a:prstGeom prst="rect">
            <a:avLst/>
          </a:prstGeom>
          <a:noFill/>
        </p:spPr>
        <p:txBody>
          <a:bodyPr wrap="square" rtlCol="0">
            <a:spAutoFit/>
          </a:bodyPr>
          <a:lstStyle/>
          <a:p>
            <a:pPr algn="ctr"/>
            <a:r>
              <a:rPr lang="hu-HU" sz="5400" i="1" dirty="0">
                <a:solidFill>
                  <a:srgbClr val="FFC000"/>
                </a:solidFill>
                <a:latin typeface="Bodoni MT Poster Compressed" panose="02070706080601050204" pitchFamily="18" charset="0"/>
              </a:rPr>
              <a:t>"</a:t>
            </a:r>
            <a:endParaRPr lang="hu-HU" sz="1200" i="1" dirty="0"/>
          </a:p>
        </p:txBody>
      </p:sp>
    </p:spTree>
    <p:extLst>
      <p:ext uri="{BB962C8B-B14F-4D97-AF65-F5344CB8AC3E}">
        <p14:creationId xmlns:p14="http://schemas.microsoft.com/office/powerpoint/2010/main" val="3820764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téma">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téma">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0</TotalTime>
  <Words>1273</Words>
  <Application>Microsoft Office PowerPoint</Application>
  <PresentationFormat>Szélesvásznú</PresentationFormat>
  <Paragraphs>77</Paragraphs>
  <Slides>14</Slides>
  <Notes>7</Notes>
  <HiddenSlides>0</HiddenSlides>
  <MMClips>0</MMClips>
  <ScaleCrop>false</ScaleCrop>
  <HeadingPairs>
    <vt:vector size="6" baseType="variant">
      <vt:variant>
        <vt:lpstr>Használt betűtípusok</vt:lpstr>
      </vt:variant>
      <vt:variant>
        <vt:i4>6</vt:i4>
      </vt:variant>
      <vt:variant>
        <vt:lpstr>Téma</vt:lpstr>
      </vt:variant>
      <vt:variant>
        <vt:i4>1</vt:i4>
      </vt:variant>
      <vt:variant>
        <vt:lpstr>Diacímek</vt:lpstr>
      </vt:variant>
      <vt:variant>
        <vt:i4>14</vt:i4>
      </vt:variant>
    </vt:vector>
  </HeadingPairs>
  <TitlesOfParts>
    <vt:vector size="21" baseType="lpstr">
      <vt:lpstr>Aptos</vt:lpstr>
      <vt:lpstr>Aptos Display</vt:lpstr>
      <vt:lpstr>Arial</vt:lpstr>
      <vt:lpstr>Arial Narrow</vt:lpstr>
      <vt:lpstr>Bahnschrift SemiCondensed</vt:lpstr>
      <vt:lpstr>Bodoni MT Poster Compressed</vt:lpstr>
      <vt:lpstr>Office-téma</vt:lpstr>
      <vt:lpstr>PowerPoint-bemutató</vt:lpstr>
      <vt:lpstr>                     társulat Webalkalmazás</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O365 felhasználó</dc:creator>
  <cp:lastModifiedBy>O365 felhasználó</cp:lastModifiedBy>
  <cp:revision>13</cp:revision>
  <dcterms:created xsi:type="dcterms:W3CDTF">2025-09-09T16:47:27Z</dcterms:created>
  <dcterms:modified xsi:type="dcterms:W3CDTF">2025-09-21T18:50:20Z</dcterms:modified>
</cp:coreProperties>
</file>